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64" r:id="rId2"/>
    <p:sldId id="266" r:id="rId3"/>
    <p:sldId id="265" r:id="rId4"/>
    <p:sldId id="267" r:id="rId5"/>
    <p:sldId id="291" r:id="rId6"/>
    <p:sldId id="269" r:id="rId7"/>
    <p:sldId id="289" r:id="rId8"/>
    <p:sldId id="268" r:id="rId9"/>
    <p:sldId id="290" r:id="rId10"/>
    <p:sldId id="292" r:id="rId11"/>
    <p:sldId id="257" r:id="rId12"/>
    <p:sldId id="274" r:id="rId13"/>
    <p:sldId id="300" r:id="rId14"/>
    <p:sldId id="311" r:id="rId15"/>
    <p:sldId id="317" r:id="rId16"/>
    <p:sldId id="293" r:id="rId17"/>
    <p:sldId id="280" r:id="rId18"/>
    <p:sldId id="283" r:id="rId19"/>
    <p:sldId id="284" r:id="rId20"/>
    <p:sldId id="294" r:id="rId21"/>
    <p:sldId id="315" r:id="rId22"/>
    <p:sldId id="282" r:id="rId23"/>
    <p:sldId id="287" r:id="rId24"/>
    <p:sldId id="288" r:id="rId25"/>
    <p:sldId id="313" r:id="rId26"/>
    <p:sldId id="298" r:id="rId27"/>
    <p:sldId id="260" r:id="rId28"/>
    <p:sldId id="262" r:id="rId29"/>
    <p:sldId id="263" r:id="rId30"/>
    <p:sldId id="312" r:id="rId31"/>
    <p:sldId id="299" r:id="rId32"/>
    <p:sldId id="259" r:id="rId33"/>
    <p:sldId id="316" r:id="rId34"/>
    <p:sldId id="297" r:id="rId35"/>
    <p:sldId id="295" r:id="rId36"/>
    <p:sldId id="296" r:id="rId37"/>
    <p:sldId id="318" r:id="rId38"/>
    <p:sldId id="301" r:id="rId39"/>
    <p:sldId id="302" r:id="rId40"/>
    <p:sldId id="303" r:id="rId41"/>
    <p:sldId id="304" r:id="rId42"/>
    <p:sldId id="306" r:id="rId43"/>
    <p:sldId id="305" r:id="rId44"/>
    <p:sldId id="308" r:id="rId45"/>
    <p:sldId id="307" r:id="rId46"/>
    <p:sldId id="31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B7D"/>
    <a:srgbClr val="C3AF95"/>
    <a:srgbClr val="F1F1F1"/>
    <a:srgbClr val="FFCCCC"/>
    <a:srgbClr val="FFFFFF"/>
    <a:srgbClr val="F4F4F4"/>
    <a:srgbClr val="F5F5F5"/>
    <a:srgbClr val="695031"/>
    <a:srgbClr val="3CB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6242" autoAdjust="0"/>
  </p:normalViewPr>
  <p:slideViewPr>
    <p:cSldViewPr snapToGrid="0">
      <p:cViewPr varScale="1">
        <p:scale>
          <a:sx n="106" d="100"/>
          <a:sy n="106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9AB62-95F6-4650-876A-505466A65FB1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1BBED-EE7A-4C47-953E-63155D7975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97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605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 -&gt; Google Drive : </a:t>
            </a:r>
            <a:r>
              <a:rPr lang="ko-KR" altLang="en-US" dirty="0"/>
              <a:t>식물</a:t>
            </a:r>
            <a:r>
              <a:rPr lang="en-US" altLang="ko-KR" dirty="0"/>
              <a:t> </a:t>
            </a:r>
            <a:r>
              <a:rPr lang="ko-KR" altLang="en-US" dirty="0"/>
              <a:t>이미지 </a:t>
            </a:r>
            <a:r>
              <a:rPr lang="ko-KR" altLang="en-US" dirty="0" err="1"/>
              <a:t>크롤링</a:t>
            </a:r>
            <a:r>
              <a:rPr lang="ko-KR" altLang="en-US" dirty="0"/>
              <a:t> 후 </a:t>
            </a:r>
            <a:r>
              <a:rPr lang="en-US" altLang="ko-KR" dirty="0"/>
              <a:t>DS</a:t>
            </a:r>
            <a:r>
              <a:rPr lang="ko-KR" altLang="en-US" dirty="0"/>
              <a:t>도 접근하기 쉬운 구글 드라이브를 사용하여 </a:t>
            </a:r>
            <a:r>
              <a:rPr lang="en-US" altLang="ko-KR" dirty="0"/>
              <a:t>DS</a:t>
            </a:r>
            <a:r>
              <a:rPr lang="ko-KR" altLang="en-US" dirty="0"/>
              <a:t>파트로 이미지 데이터를 전달</a:t>
            </a:r>
            <a:endParaRPr lang="en-US" altLang="ko-KR" dirty="0"/>
          </a:p>
          <a:p>
            <a:r>
              <a:rPr lang="en-US" altLang="ko-KR" dirty="0"/>
              <a:t>GO -&gt; Amazon S3 : GO -&gt; Hadoop -&gt; Spark</a:t>
            </a:r>
            <a:r>
              <a:rPr lang="ko-KR" altLang="en-US" dirty="0"/>
              <a:t> </a:t>
            </a:r>
            <a:r>
              <a:rPr lang="en-US" altLang="ko-KR" dirty="0"/>
              <a:t>-&gt; MySQL :  </a:t>
            </a:r>
            <a:r>
              <a:rPr lang="ko-KR" altLang="en-US" dirty="0"/>
              <a:t>날씨 데이터를 </a:t>
            </a:r>
            <a:r>
              <a:rPr lang="en-US" altLang="ko-KR" dirty="0"/>
              <a:t>client</a:t>
            </a:r>
            <a:r>
              <a:rPr lang="ko-KR" altLang="en-US" dirty="0"/>
              <a:t>가 접속할 때마다 </a:t>
            </a:r>
            <a:r>
              <a:rPr lang="en-US" altLang="ko-KR" dirty="0" err="1"/>
              <a:t>api</a:t>
            </a:r>
            <a:r>
              <a:rPr lang="ko-KR" altLang="en-US" dirty="0"/>
              <a:t>요청하는 것이 아닌 날씨를 바탕으로 식물의 적정 온도와 습도를 관리해주기 위해서 정제 후 </a:t>
            </a:r>
            <a:r>
              <a:rPr lang="en-US" altLang="ko-KR" dirty="0"/>
              <a:t>DB</a:t>
            </a:r>
            <a:r>
              <a:rPr lang="ko-KR" altLang="en-US" dirty="0"/>
              <a:t>에 적재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Google Drive</a:t>
            </a:r>
          </a:p>
          <a:p>
            <a:r>
              <a:rPr lang="ko-KR" altLang="en-US" sz="1200" dirty="0"/>
              <a:t>이미지 데이터가 크고</a:t>
            </a:r>
            <a:r>
              <a:rPr lang="en-US" altLang="ko-KR" sz="1200" dirty="0"/>
              <a:t>, </a:t>
            </a:r>
            <a:r>
              <a:rPr lang="ko-KR" altLang="en-US" sz="1200" dirty="0"/>
              <a:t>딥러닝 모델을 돌릴 때 </a:t>
            </a:r>
            <a:r>
              <a:rPr lang="en-US" altLang="ko-KR" sz="1200" dirty="0" err="1"/>
              <a:t>Colab</a:t>
            </a:r>
            <a:r>
              <a:rPr lang="ko-KR" altLang="en-US" sz="1200" dirty="0"/>
              <a:t>을 사용하는 경우도 있어서 그 부분을 고려하여 구글 드라이브를 사용했다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Amazon S3</a:t>
            </a:r>
          </a:p>
          <a:p>
            <a:r>
              <a:rPr lang="ko-KR" altLang="en-US" sz="1000" dirty="0"/>
              <a:t>식물</a:t>
            </a:r>
            <a:r>
              <a:rPr lang="en-US" altLang="ko-KR" sz="1000" dirty="0"/>
              <a:t> </a:t>
            </a:r>
            <a:r>
              <a:rPr lang="ko-KR" altLang="en-US" sz="1000" dirty="0"/>
              <a:t>대표 이미지</a:t>
            </a:r>
            <a:r>
              <a:rPr lang="en-US" altLang="ko-KR" sz="1000" dirty="0"/>
              <a:t>, </a:t>
            </a:r>
            <a:r>
              <a:rPr lang="ko-KR" altLang="en-US" sz="1000" dirty="0"/>
              <a:t>날씨 아이콘 </a:t>
            </a:r>
            <a:r>
              <a:rPr lang="ko-KR" altLang="en-US" sz="1000" dirty="0" err="1"/>
              <a:t>크롤링</a:t>
            </a:r>
            <a:r>
              <a:rPr lang="ko-KR" altLang="en-US" sz="1000" dirty="0"/>
              <a:t> 후 </a:t>
            </a:r>
            <a:r>
              <a:rPr lang="en-US" altLang="ko-KR" sz="1000" dirty="0"/>
              <a:t>S3</a:t>
            </a:r>
            <a:r>
              <a:rPr lang="ko-KR" altLang="en-US" sz="1000" dirty="0"/>
              <a:t>에 적재하여 파일 서버로 사용 </a:t>
            </a:r>
            <a:r>
              <a:rPr lang="en-US" altLang="ko-KR" sz="1000" dirty="0"/>
              <a:t>/ </a:t>
            </a:r>
            <a:r>
              <a:rPr lang="ko-KR" altLang="en-US" sz="1200" dirty="0"/>
              <a:t>파일 경로는 </a:t>
            </a:r>
            <a:r>
              <a:rPr lang="en-US" altLang="ko-KR" sz="1200" dirty="0"/>
              <a:t>MySQL</a:t>
            </a:r>
            <a:r>
              <a:rPr lang="ko-KR" altLang="en-US" sz="1200" dirty="0"/>
              <a:t>로 저장했음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MySQL</a:t>
            </a:r>
          </a:p>
          <a:p>
            <a:r>
              <a:rPr lang="ko-KR" altLang="en-US" sz="1000" dirty="0"/>
              <a:t>간단히 정제되는 데이터들은 </a:t>
            </a:r>
            <a:r>
              <a:rPr lang="en-US" altLang="ko-KR" sz="1000" dirty="0"/>
              <a:t>MySQL</a:t>
            </a:r>
            <a:r>
              <a:rPr lang="ko-KR" altLang="en-US" sz="1000" dirty="0"/>
              <a:t>로 바로 적재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642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262" indent="0">
              <a:lnSpc>
                <a:spcPct val="150000"/>
              </a:lnSpc>
              <a:buSzPts val="1400"/>
              <a:buFont typeface="Arial" panose="020B0604020202020204" pitchFamily="34" charset="0"/>
              <a:buNone/>
            </a:pPr>
            <a:r>
              <a:rPr lang="en-US" altLang="ko-KR" dirty="0"/>
              <a:t>Go </a:t>
            </a:r>
            <a:r>
              <a:rPr lang="ko-KR" altLang="en-US" dirty="0"/>
              <a:t>사용 이유 </a:t>
            </a:r>
            <a:r>
              <a:rPr lang="en-US" altLang="ko-KR" dirty="0"/>
              <a:t>: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사용한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크롤링이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느리다는 단점을 해소하기 위해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Multiprocessing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구현이 쉬운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언어를 사용함</a:t>
            </a:r>
          </a:p>
          <a:p>
            <a:pPr marL="186262" indent="0">
              <a:lnSpc>
                <a:spcPct val="150000"/>
              </a:lnSpc>
              <a:buSzPts val="1400"/>
              <a:buFont typeface="Arial" panose="020B0604020202020204" pitchFamily="34" charset="0"/>
              <a:buNone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   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실제로 날씨 데이터를 수집하는 과정에서 약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분에서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초로 단축함</a:t>
            </a:r>
          </a:p>
          <a:p>
            <a:pPr marL="186262" indent="0">
              <a:lnSpc>
                <a:spcPct val="150000"/>
              </a:lnSpc>
              <a:buSzPts val="1400"/>
              <a:buFont typeface="Arial" panose="020B0604020202020204" pitchFamily="34" charset="0"/>
              <a:buNone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	    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</a:t>
            </a:r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크롤링에서도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시간을 단축할 수 있었음</a:t>
            </a:r>
          </a:p>
          <a:p>
            <a:pPr marL="186262" indent="0">
              <a:lnSpc>
                <a:spcPct val="150000"/>
              </a:lnSpc>
              <a:buSzPts val="1400"/>
              <a:buFont typeface="Arial" panose="020B0604020202020204" pitchFamily="34" charset="0"/>
              <a:buNone/>
            </a:pPr>
            <a:endParaRPr lang="en-US" altLang="ko-KR" dirty="0"/>
          </a:p>
          <a:p>
            <a:pPr marL="186262" indent="0">
              <a:lnSpc>
                <a:spcPct val="150000"/>
              </a:lnSpc>
              <a:buSzPts val="1400"/>
              <a:buFont typeface="Arial" panose="020B0604020202020204" pitchFamily="34" charset="0"/>
              <a:buNone/>
            </a:pPr>
            <a:r>
              <a:rPr lang="en-US" altLang="ko-KR" dirty="0"/>
              <a:t>Scala </a:t>
            </a:r>
            <a:r>
              <a:rPr lang="ko-KR" altLang="en-US" dirty="0"/>
              <a:t>사용 이유 </a:t>
            </a:r>
            <a:r>
              <a:rPr lang="en-US" altLang="ko-KR" dirty="0"/>
              <a:t>: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Jar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파일로 컴파일하여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Spark Submit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함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718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996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 </a:t>
            </a:r>
            <a:r>
              <a:rPr lang="ko-KR" altLang="en-US" dirty="0" err="1"/>
              <a:t>페이지랑</a:t>
            </a:r>
            <a:r>
              <a:rPr lang="ko-KR" altLang="en-US" dirty="0"/>
              <a:t> 형식 맞추기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6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612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79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45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00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91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34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91BBED-EE7A-4C47-953E-63155D7975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2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8df882fe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8df882fe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249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8df882fe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8df882fe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8df882fe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8df882fe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8df882fe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8df882fe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8df882fe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8df882fe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8df882fe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8df882fe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7851-01FB-4F49-8550-F1F13C4E53F8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95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8F35-0F60-42A7-BCDA-902C92A49DC4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41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C491-D054-4005-8D18-C8237847807E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59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79E3F-E165-4876-ACC5-5FC892FDFB7E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0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E2A9-5682-4A8C-9D4B-BC0120EE92B5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36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E9B5-86CF-446D-BD59-FBDC2DF764DB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4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71D4-EF98-44AE-A0EB-BF4F1213C18B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1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C584-C0F3-4EEA-B136-8B99CD19D3AA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98DC-EDE5-4350-99B0-ABDC47736210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0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37BA0-2480-4102-A64A-B7E17C52FE20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91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417A-D35E-4DDB-89BE-CD0965E36674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492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97A9F-459E-43E2-9F21-4BFF5327AB14}" type="datetime1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F753B-20B6-45EB-8EA2-68864A4BD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4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uleaf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pi.nongsaro.go.kr/sample/rest/garden/gardenList.js" TargetMode="External"/><Relationship Id="rId4" Type="http://schemas.openxmlformats.org/officeDocument/2006/relationships/hyperlink" Target="http://api.nongsaro.go.kr/sample/rest/dryGarden/dryGardenList.jsp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oreascience.or.kr/article/JAKO202005653789629.pdf" TargetMode="External"/><Relationship Id="rId3" Type="http://schemas.openxmlformats.org/officeDocument/2006/relationships/hyperlink" Target="https://m.blog.naver.com/plantfit/221881708550" TargetMode="External"/><Relationship Id="rId7" Type="http://schemas.openxmlformats.org/officeDocument/2006/relationships/hyperlink" Target="https://www.kais99.org/jkais/journal/Vol22No05/vol22no05p02.pdf" TargetMode="External"/><Relationship Id="rId2" Type="http://schemas.openxmlformats.org/officeDocument/2006/relationships/hyperlink" Target="https://www.nongsaro.go.kr/portal/ps/psv/psvr/psvre/curationDtl.ps?menuId=PS03352&amp;srchCurationNo=169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ci.go.kr/kciportal/ci/sereArticleSearch/ciSereArtiView.kci?sereArticleSearchBean.artiId=ART002581748" TargetMode="External"/><Relationship Id="rId5" Type="http://schemas.openxmlformats.org/officeDocument/2006/relationships/hyperlink" Target="https://treepla.net/magazine/?q=YToxOntzOjEyOiJrZXl3b3JkX3R5cGUiO3M6MzoiYWxsIjt9&amp;bmode=view&amp;idx=2109231&amp;t=board" TargetMode="External"/><Relationship Id="rId4" Type="http://schemas.openxmlformats.org/officeDocument/2006/relationships/hyperlink" Target="https://www.inews365.com/news/article.html?no=509556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560D56-6D57-22D4-8B06-58DBB7B894B4}"/>
              </a:ext>
            </a:extLst>
          </p:cNvPr>
          <p:cNvSpPr txBox="1"/>
          <p:nvPr/>
        </p:nvSpPr>
        <p:spPr>
          <a:xfrm>
            <a:off x="1695575" y="3065424"/>
            <a:ext cx="88008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81AB7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CNN </a:t>
            </a:r>
            <a:r>
              <a:rPr lang="ko-KR" altLang="en-US" sz="2500" dirty="0">
                <a:solidFill>
                  <a:srgbClr val="81AB7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기반 모델을 활용한 식물 및 </a:t>
            </a:r>
            <a:r>
              <a:rPr lang="ko-KR" altLang="en-US" sz="2500" dirty="0" err="1">
                <a:solidFill>
                  <a:srgbClr val="81AB7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식물병</a:t>
            </a:r>
            <a:r>
              <a:rPr lang="ko-KR" altLang="en-US" sz="2500" dirty="0">
                <a:solidFill>
                  <a:srgbClr val="81AB7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인식 서비스</a:t>
            </a:r>
            <a:endParaRPr lang="en-US" altLang="ko-KR" sz="2500" dirty="0">
              <a:solidFill>
                <a:srgbClr val="81AB7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6C823-FF08-6058-E576-73E6735ACCE4}"/>
              </a:ext>
            </a:extLst>
          </p:cNvPr>
          <p:cNvSpPr txBox="1"/>
          <p:nvPr/>
        </p:nvSpPr>
        <p:spPr>
          <a:xfrm>
            <a:off x="4499209" y="5844894"/>
            <a:ext cx="31935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강교철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강중모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김연우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박혜인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이유진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60D618-961C-5D7D-D34E-C8B927B78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86" y="1532607"/>
            <a:ext cx="5410025" cy="1305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764913-2BE5-E724-CC08-7144F3144352}"/>
              </a:ext>
            </a:extLst>
          </p:cNvPr>
          <p:cNvSpPr txBox="1"/>
          <p:nvPr/>
        </p:nvSpPr>
        <p:spPr>
          <a:xfrm>
            <a:off x="9033523" y="318877"/>
            <a:ext cx="2925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Multicampus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기업요구사항 기반 문제해결 프로젝트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6B4A25-1D6B-99D4-C2EE-A78E78904D5B}"/>
              </a:ext>
            </a:extLst>
          </p:cNvPr>
          <p:cNvSpPr/>
          <p:nvPr/>
        </p:nvSpPr>
        <p:spPr>
          <a:xfrm>
            <a:off x="200338" y="199131"/>
            <a:ext cx="11791320" cy="6443189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0CECAB-ECBC-1A40-E365-0FD63F185B31}"/>
              </a:ext>
            </a:extLst>
          </p:cNvPr>
          <p:cNvSpPr/>
          <p:nvPr/>
        </p:nvSpPr>
        <p:spPr>
          <a:xfrm>
            <a:off x="5015998" y="5299704"/>
            <a:ext cx="2160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2C71D1-9E06-75A9-9DD3-5D20D98603EE}"/>
              </a:ext>
            </a:extLst>
          </p:cNvPr>
          <p:cNvSpPr txBox="1"/>
          <p:nvPr/>
        </p:nvSpPr>
        <p:spPr>
          <a:xfrm>
            <a:off x="4933953" y="5484835"/>
            <a:ext cx="2324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스물아홉</a:t>
            </a: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스물셋</a:t>
            </a:r>
            <a:endParaRPr lang="en-US" altLang="ko-KR" sz="15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195A2D-5415-11CC-BFEF-D964B9696683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2D7E4F3-A5A0-09B8-1807-D1E6EDFF71A2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744BEC0-7422-2E4D-7E86-53BBC6F598BB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77EF5AF-DFC8-3704-BD34-49362195BED1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FA96E5-D3C6-4087-5AE1-FE2460296282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243D2B7-0D7C-95FF-AE6A-CEDBA6ACB1F2}"/>
              </a:ext>
            </a:extLst>
          </p:cNvPr>
          <p:cNvGrpSpPr/>
          <p:nvPr/>
        </p:nvGrpSpPr>
        <p:grpSpPr>
          <a:xfrm>
            <a:off x="10496424" y="6316160"/>
            <a:ext cx="1229103" cy="108000"/>
            <a:chOff x="466472" y="457098"/>
            <a:chExt cx="1229103" cy="108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AF73551-7641-4159-8150-3041DF25C9C8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64331DA-4237-0474-BA0C-E155058F6F6D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86F68F-DFBB-5FAB-4F80-EF0903F358CE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335AC51-08B8-9FE1-B4B3-F42BB1508D00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73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643C-F0CF-CDE4-1478-3F2F19B44B48}"/>
              </a:ext>
            </a:extLst>
          </p:cNvPr>
          <p:cNvSpPr txBox="1"/>
          <p:nvPr/>
        </p:nvSpPr>
        <p:spPr>
          <a:xfrm>
            <a:off x="3358693" y="2925974"/>
            <a:ext cx="5474610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2. </a:t>
            </a:r>
            <a:r>
              <a:rPr lang="ko-KR" altLang="en-US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0873A5-D434-8F3D-2A5E-D5B7A80AEFB1}"/>
              </a:ext>
            </a:extLst>
          </p:cNvPr>
          <p:cNvSpPr/>
          <p:nvPr/>
        </p:nvSpPr>
        <p:spPr>
          <a:xfrm>
            <a:off x="200338" y="199131"/>
            <a:ext cx="11791320" cy="64431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91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C65A62E-19EF-0D4E-1AA4-DB8EA5DA70B5}"/>
              </a:ext>
            </a:extLst>
          </p:cNvPr>
          <p:cNvGrpSpPr/>
          <p:nvPr/>
        </p:nvGrpSpPr>
        <p:grpSpPr>
          <a:xfrm>
            <a:off x="2610360" y="4152214"/>
            <a:ext cx="6971275" cy="1591361"/>
            <a:chOff x="2610360" y="4152214"/>
            <a:chExt cx="6971275" cy="159136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A14425-3587-C402-E7AF-F125EF8CC280}"/>
                </a:ext>
              </a:extLst>
            </p:cNvPr>
            <p:cNvSpPr/>
            <p:nvPr/>
          </p:nvSpPr>
          <p:spPr>
            <a:xfrm>
              <a:off x="2610360" y="4152214"/>
              <a:ext cx="6971275" cy="15913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CE1F8D-EABF-3F80-AABF-014DBA68C149}"/>
                </a:ext>
              </a:extLst>
            </p:cNvPr>
            <p:cNvSpPr txBox="1"/>
            <p:nvPr/>
          </p:nvSpPr>
          <p:spPr>
            <a:xfrm>
              <a:off x="2708936" y="4254022"/>
              <a:ext cx="6774122" cy="1299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5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CNN </a:t>
              </a:r>
              <a:r>
                <a:rPr lang="ko-KR" altLang="en-US" sz="15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기반 모델을 활용하여 식물 및 </a:t>
              </a:r>
              <a:r>
                <a:rPr lang="ko-KR" altLang="en-US" sz="15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식물병</a:t>
              </a:r>
              <a:r>
                <a:rPr lang="ko-KR" altLang="en-US" sz="15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인식 모델 제공</a:t>
              </a:r>
              <a:endPara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사용자들이 반려식물을 손쉽게 관리할 수 있도록</a:t>
              </a:r>
              <a:r>
                <a:rPr lang="en-US" altLang="ko-KR" sz="15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5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식물의 건강에 영향을 주는 정보 제공</a:t>
              </a:r>
              <a:endPara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반려식물을 처음 키우는 사람도 흥미롭게 이용할 수 있는 서비스 </a:t>
              </a:r>
              <a:endPara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89B4D0-14CB-11E8-D6EF-19B6532C4241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소개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D907B2-02ED-B012-4A6D-69E3EB81C91C}"/>
              </a:ext>
            </a:extLst>
          </p:cNvPr>
          <p:cNvSpPr txBox="1"/>
          <p:nvPr/>
        </p:nvSpPr>
        <p:spPr>
          <a:xfrm>
            <a:off x="2761587" y="1213101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Service Introduction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515C71-AE1F-0AF1-7BF2-8EDBF79F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1" y="2176431"/>
            <a:ext cx="3886916" cy="93767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E720F9-4352-6346-F660-9B2844A425DD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FD1F8C9-41D6-8506-3589-52A8056763EC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2ADECCD-9CA5-B5ED-BDAC-A824D3093606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8C93680-A7DA-851D-0B21-D217A4F53696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F91B98C-7949-E549-9ED8-9547C28A205C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507B74-1F80-3233-68B9-C2F69128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81A56-EE61-1A7D-9160-A14A638FC223}"/>
              </a:ext>
            </a:extLst>
          </p:cNvPr>
          <p:cNvSpPr txBox="1"/>
          <p:nvPr/>
        </p:nvSpPr>
        <p:spPr>
          <a:xfrm>
            <a:off x="2235215" y="3391345"/>
            <a:ext cx="772156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 및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식물병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인식 기능을 가진 반려식물을 효율적으로 관리할 수 있는 반응형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웹앱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84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4F0B48F-E8CF-586C-10E4-12B07EF696EA}"/>
              </a:ext>
            </a:extLst>
          </p:cNvPr>
          <p:cNvSpPr txBox="1"/>
          <p:nvPr/>
        </p:nvSpPr>
        <p:spPr>
          <a:xfrm>
            <a:off x="840172" y="1034990"/>
            <a:ext cx="32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타겟층 선정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5E5FB6-906F-86E4-03C7-73FFE2BCFA1E}"/>
              </a:ext>
            </a:extLst>
          </p:cNvPr>
          <p:cNvSpPr txBox="1"/>
          <p:nvPr/>
        </p:nvSpPr>
        <p:spPr>
          <a:xfrm>
            <a:off x="2721428" y="1195067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Targeting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DF49C2-64BD-2164-0B61-D1F6F208A4CE}"/>
              </a:ext>
            </a:extLst>
          </p:cNvPr>
          <p:cNvGrpSpPr/>
          <p:nvPr/>
        </p:nvGrpSpPr>
        <p:grpSpPr>
          <a:xfrm>
            <a:off x="3492977" y="2441058"/>
            <a:ext cx="5206045" cy="2988000"/>
            <a:chOff x="3534228" y="2314058"/>
            <a:chExt cx="5206045" cy="298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C9D2E20-2A82-F23C-8F0F-141C4097955D}"/>
                </a:ext>
              </a:extLst>
            </p:cNvPr>
            <p:cNvSpPr/>
            <p:nvPr/>
          </p:nvSpPr>
          <p:spPr>
            <a:xfrm>
              <a:off x="5752273" y="2314058"/>
              <a:ext cx="2988000" cy="298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ct val="150000"/>
                </a:lnSpc>
              </a:pPr>
              <a:endParaRPr lang="en-US" altLang="ko-KR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3" name="그림 2" descr="테이블, 식물, 실내, 바구니이(가) 표시된 사진&#10;&#10;자동 생성된 설명">
              <a:extLst>
                <a:ext uri="{FF2B5EF4-FFF2-40B4-BE49-F238E27FC236}">
                  <a16:creationId xmlns:a16="http://schemas.microsoft.com/office/drawing/2014/main" id="{85D8F44E-577D-874C-4F0D-B523F1DB9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3"/>
            <a:stretch/>
          </p:blipFill>
          <p:spPr>
            <a:xfrm>
              <a:off x="3534228" y="2325163"/>
              <a:ext cx="2988000" cy="2976895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6C5308-D56D-EAAB-7506-9BCCECACFFB2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92CEE06-C46E-7EBF-1AA8-489D8911EC5D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707DCBB-539B-4D12-4A9C-0CC3C788D367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2D37C16-07C0-6165-47BB-78D9DCD48805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FCFBCAD-1A17-CFD8-B6FC-19E562568DCC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3B5A54-35DD-4E36-A89E-2DE8A47B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F4E78-189C-5134-FDD0-F042921C0D79}"/>
              </a:ext>
            </a:extLst>
          </p:cNvPr>
          <p:cNvSpPr txBox="1"/>
          <p:nvPr/>
        </p:nvSpPr>
        <p:spPr>
          <a:xfrm>
            <a:off x="6282377" y="3051483"/>
            <a:ext cx="2280598" cy="1767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반려 식물을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키우는</a:t>
            </a:r>
            <a:endParaRPr lang="en-US" altLang="ko-KR" sz="2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사람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8FD7E-AA4C-E22A-196C-BBCC771C02FB}"/>
              </a:ext>
            </a:extLst>
          </p:cNvPr>
          <p:cNvSpPr txBox="1"/>
          <p:nvPr/>
        </p:nvSpPr>
        <p:spPr>
          <a:xfrm>
            <a:off x="840172" y="1034990"/>
            <a:ext cx="236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흐름도</a:t>
            </a:r>
            <a:endParaRPr lang="ko-KR" altLang="en-US" sz="3000" dirty="0">
              <a:solidFill>
                <a:srgbClr val="81AB7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6F8C2B-71C6-4AE0-DC3A-DC3B8CDF46AA}"/>
              </a:ext>
            </a:extLst>
          </p:cNvPr>
          <p:cNvGrpSpPr/>
          <p:nvPr/>
        </p:nvGrpSpPr>
        <p:grpSpPr>
          <a:xfrm>
            <a:off x="466472" y="443220"/>
            <a:ext cx="1229103" cy="121878"/>
            <a:chOff x="520472" y="421551"/>
            <a:chExt cx="1229103" cy="12187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0D698ED-FFF2-8AC7-7211-721DBCCE057A}"/>
                </a:ext>
              </a:extLst>
            </p:cNvPr>
            <p:cNvSpPr/>
            <p:nvPr/>
          </p:nvSpPr>
          <p:spPr>
            <a:xfrm>
              <a:off x="520472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5E5806B-04E0-7812-3B41-1D8066C12DD8}"/>
                </a:ext>
              </a:extLst>
            </p:cNvPr>
            <p:cNvSpPr/>
            <p:nvPr/>
          </p:nvSpPr>
          <p:spPr>
            <a:xfrm>
              <a:off x="894173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EBA78F-80FE-74C7-127B-D3092F3395D2}"/>
                </a:ext>
              </a:extLst>
            </p:cNvPr>
            <p:cNvSpPr/>
            <p:nvPr/>
          </p:nvSpPr>
          <p:spPr>
            <a:xfrm>
              <a:off x="1267874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ADDD9A-F1C9-5045-6E0D-E8D412618611}"/>
                </a:ext>
              </a:extLst>
            </p:cNvPr>
            <p:cNvSpPr/>
            <p:nvPr/>
          </p:nvSpPr>
          <p:spPr>
            <a:xfrm>
              <a:off x="1641575" y="421551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E1BD00-59FE-7E7C-9D13-C11369E55F3A}"/>
              </a:ext>
            </a:extLst>
          </p:cNvPr>
          <p:cNvSpPr txBox="1"/>
          <p:nvPr/>
        </p:nvSpPr>
        <p:spPr>
          <a:xfrm>
            <a:off x="3048854" y="1213101"/>
            <a:ext cx="2099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Service</a:t>
            </a:r>
            <a:r>
              <a:rPr lang="ko-KR" altLang="en-US" sz="15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Flow</a:t>
            </a:r>
            <a:r>
              <a:rPr lang="ko-KR" altLang="en-US" sz="15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Chart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27972A-4FCD-0B9A-909F-7615C346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5A05E6-644D-A9E6-BFC0-47D6C0CF0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74" y="1674713"/>
            <a:ext cx="9659527" cy="50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1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BA6285-133A-CC21-160F-A07384042097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아키텍처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B700C-3E4B-8BDE-5652-4666153FCDC8}"/>
              </a:ext>
            </a:extLst>
          </p:cNvPr>
          <p:cNvSpPr txBox="1"/>
          <p:nvPr/>
        </p:nvSpPr>
        <p:spPr>
          <a:xfrm>
            <a:off x="3365853" y="1203957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System Architecture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E08986-549F-261C-17E7-88D59486387A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E8B5EEB-E6A2-CCD2-4C32-6A576360A98E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0E2CD66-78CA-3E6F-C0F7-3E7128D3AA7F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5DBE8A9-C356-EC1F-60C4-BAD089C662E6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4215353-8288-763C-45C9-17FB714E8CE0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124729-6865-D054-D671-457A119B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D8A81E6F-CB4C-CC98-C556-342067908866}"/>
              </a:ext>
            </a:extLst>
          </p:cNvPr>
          <p:cNvGrpSpPr/>
          <p:nvPr/>
        </p:nvGrpSpPr>
        <p:grpSpPr>
          <a:xfrm>
            <a:off x="1213874" y="1724457"/>
            <a:ext cx="9620973" cy="4600245"/>
            <a:chOff x="1213874" y="1724457"/>
            <a:chExt cx="9620973" cy="4600245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7DAB28D-DFE8-83D3-F58B-05675690CAF9}"/>
                </a:ext>
              </a:extLst>
            </p:cNvPr>
            <p:cNvSpPr txBox="1"/>
            <p:nvPr/>
          </p:nvSpPr>
          <p:spPr>
            <a:xfrm>
              <a:off x="3514357" y="5988539"/>
              <a:ext cx="280975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워크플로우 관리 및 모니터링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17E2811-A5E1-2F31-8B1F-366C9FBB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804" y="5324364"/>
              <a:ext cx="1389736" cy="598091"/>
            </a:xfrm>
            <a:prstGeom prst="rect">
              <a:avLst/>
            </a:prstGeom>
          </p:spPr>
        </p:pic>
        <p:pic>
          <p:nvPicPr>
            <p:cNvPr id="14" name="그림 13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3DF588E6-8E72-6C0E-9987-32D5D29AA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9" r="24119"/>
            <a:stretch/>
          </p:blipFill>
          <p:spPr>
            <a:xfrm>
              <a:off x="5921802" y="2614698"/>
              <a:ext cx="1041359" cy="100152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84BDE9A-4ED2-DF8E-7CDD-E920D3D2D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11" t="22725" r="21173" b="32422"/>
            <a:stretch/>
          </p:blipFill>
          <p:spPr>
            <a:xfrm>
              <a:off x="9749179" y="3683209"/>
              <a:ext cx="1085668" cy="43526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98EF2D8-E2F9-69D5-FFE7-136F757EB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6" t="9387" r="5462" b="5923"/>
            <a:stretch/>
          </p:blipFill>
          <p:spPr>
            <a:xfrm>
              <a:off x="7759896" y="4615235"/>
              <a:ext cx="1240862" cy="595116"/>
            </a:xfrm>
            <a:prstGeom prst="rect">
              <a:avLst/>
            </a:prstGeom>
          </p:spPr>
        </p:pic>
        <p:pic>
          <p:nvPicPr>
            <p:cNvPr id="22" name="그림 21" descr="텍스트, 클립아트, 명함이(가) 표시된 사진&#10;&#10;자동 생성된 설명">
              <a:extLst>
                <a:ext uri="{FF2B5EF4-FFF2-40B4-BE49-F238E27FC236}">
                  <a16:creationId xmlns:a16="http://schemas.microsoft.com/office/drawing/2014/main" id="{840BE416-1D97-55E6-9198-A4F0EB613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2" r="21794"/>
            <a:stretch/>
          </p:blipFill>
          <p:spPr>
            <a:xfrm>
              <a:off x="6020175" y="1756616"/>
              <a:ext cx="860718" cy="78278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38EE671-A14F-E901-A53D-EC1A34DDB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14" b="7783"/>
            <a:stretch/>
          </p:blipFill>
          <p:spPr>
            <a:xfrm>
              <a:off x="5837190" y="3562731"/>
              <a:ext cx="1272422" cy="71697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65C957F-3765-98D2-14C4-C2BC74EA2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3" t="13254" r="14270" b="16403"/>
            <a:stretch/>
          </p:blipFill>
          <p:spPr>
            <a:xfrm>
              <a:off x="9842193" y="1724457"/>
              <a:ext cx="844615" cy="875928"/>
            </a:xfrm>
            <a:prstGeom prst="rect">
              <a:avLst/>
            </a:prstGeom>
          </p:spPr>
        </p:pic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4F6CD0AD-F4DB-3FB9-8A14-0E338FCEA516}"/>
                </a:ext>
              </a:extLst>
            </p:cNvPr>
            <p:cNvCxnSpPr>
              <a:cxnSpLocks/>
            </p:cNvCxnSpPr>
            <p:nvPr/>
          </p:nvCxnSpPr>
          <p:spPr>
            <a:xfrm>
              <a:off x="7110107" y="2092047"/>
              <a:ext cx="2521751" cy="0"/>
            </a:xfrm>
            <a:prstGeom prst="straightConnector1">
              <a:avLst/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B792412-FFC4-7543-476E-F1DF2269FC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50378" y="2759068"/>
              <a:ext cx="0" cy="792094"/>
            </a:xfrm>
            <a:prstGeom prst="straightConnector1">
              <a:avLst/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3ECDE0D-B546-7121-BE39-41A750507CF2}"/>
                </a:ext>
              </a:extLst>
            </p:cNvPr>
            <p:cNvCxnSpPr>
              <a:cxnSpLocks/>
            </p:cNvCxnSpPr>
            <p:nvPr/>
          </p:nvCxnSpPr>
          <p:spPr>
            <a:xfrm>
              <a:off x="1369804" y="5922455"/>
              <a:ext cx="5547303" cy="0"/>
            </a:xfrm>
            <a:prstGeom prst="straightConnector1">
              <a:avLst/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C0569630-D597-BF64-D036-016C96519475}"/>
                </a:ext>
              </a:extLst>
            </p:cNvPr>
            <p:cNvCxnSpPr>
              <a:cxnSpLocks/>
            </p:cNvCxnSpPr>
            <p:nvPr/>
          </p:nvCxnSpPr>
          <p:spPr>
            <a:xfrm>
              <a:off x="7781273" y="3912209"/>
              <a:ext cx="1876041" cy="0"/>
            </a:xfrm>
            <a:prstGeom prst="straightConnector1">
              <a:avLst/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590B822-F2B9-AAEA-67A2-06112A920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0107" y="3912209"/>
              <a:ext cx="681153" cy="0"/>
            </a:xfrm>
            <a:prstGeom prst="straightConnector1">
              <a:avLst/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048570B7-9B76-C962-80F1-8ED822F8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576970" y="4398003"/>
              <a:ext cx="1182926" cy="553427"/>
            </a:xfrm>
            <a:prstGeom prst="bentConnector3">
              <a:avLst>
                <a:gd name="adj1" fmla="val -448"/>
              </a:avLst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7DB2E5FC-123B-46CB-B871-3EF71271A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7599" y="4334026"/>
              <a:ext cx="640303" cy="616584"/>
            </a:xfrm>
            <a:prstGeom prst="bentConnector3">
              <a:avLst>
                <a:gd name="adj1" fmla="val 99607"/>
              </a:avLst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6B80F9BA-C156-A313-740D-E810E2CD423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9000758" y="4286390"/>
              <a:ext cx="1291255" cy="626403"/>
            </a:xfrm>
            <a:prstGeom prst="bentConnector3">
              <a:avLst>
                <a:gd name="adj1" fmla="val 99571"/>
              </a:avLst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E09F749-6C34-6BCA-D03C-25DA49B6CD08}"/>
                </a:ext>
              </a:extLst>
            </p:cNvPr>
            <p:cNvSpPr txBox="1"/>
            <p:nvPr/>
          </p:nvSpPr>
          <p:spPr>
            <a:xfrm>
              <a:off x="6698762" y="4998901"/>
              <a:ext cx="807821" cy="29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식물정보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92A4D0D-95D1-A963-9B1B-B0E250816882}"/>
                </a:ext>
              </a:extLst>
            </p:cNvPr>
            <p:cNvSpPr txBox="1"/>
            <p:nvPr/>
          </p:nvSpPr>
          <p:spPr>
            <a:xfrm>
              <a:off x="7128532" y="3333796"/>
              <a:ext cx="2512851" cy="490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병해 인식</a:t>
              </a:r>
              <a:r>
                <a:rPr lang="en-US" altLang="ko-KR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</a:t>
              </a:r>
              <a:r>
                <a:rPr lang="en-US" altLang="ko-KR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 식물 관리</a:t>
              </a:r>
              <a:r>
                <a:rPr lang="en-US" altLang="ko-KR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식물 인식</a:t>
              </a:r>
              <a:r>
                <a:rPr lang="en-US" altLang="ko-KR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식물 등록 요청 테이블</a:t>
              </a: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F6972617-661A-37E9-12AE-66C63AEE5DA3}"/>
                </a:ext>
              </a:extLst>
            </p:cNvPr>
            <p:cNvSpPr/>
            <p:nvPr/>
          </p:nvSpPr>
          <p:spPr>
            <a:xfrm>
              <a:off x="1460889" y="2943328"/>
              <a:ext cx="1075449" cy="104863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65C599C-EE3B-3219-891D-35F826A74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507" y="4565861"/>
              <a:ext cx="1212252" cy="59809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440626-FBD2-FA31-9F06-3A335D480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0" t="22725" r="21314" b="21489"/>
            <a:stretch/>
          </p:blipFill>
          <p:spPr>
            <a:xfrm>
              <a:off x="4464496" y="4554350"/>
              <a:ext cx="1084259" cy="598091"/>
            </a:xfrm>
            <a:prstGeom prst="rect">
              <a:avLst/>
            </a:prstGeom>
          </p:spPr>
        </p:pic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CE50ADB-BB0D-41A8-A44D-D2FB4633D5B8}"/>
                </a:ext>
              </a:extLst>
            </p:cNvPr>
            <p:cNvCxnSpPr>
              <a:cxnSpLocks/>
            </p:cNvCxnSpPr>
            <p:nvPr/>
          </p:nvCxnSpPr>
          <p:spPr>
            <a:xfrm>
              <a:off x="4172795" y="4922118"/>
              <a:ext cx="232859" cy="0"/>
            </a:xfrm>
            <a:prstGeom prst="straightConnector1">
              <a:avLst/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2AE7962-E738-8F79-8CBE-F6BB5E75E466}"/>
                </a:ext>
              </a:extLst>
            </p:cNvPr>
            <p:cNvCxnSpPr>
              <a:cxnSpLocks/>
            </p:cNvCxnSpPr>
            <p:nvPr/>
          </p:nvCxnSpPr>
          <p:spPr>
            <a:xfrm>
              <a:off x="2323716" y="3889578"/>
              <a:ext cx="3394895" cy="0"/>
            </a:xfrm>
            <a:prstGeom prst="straightConnector1">
              <a:avLst/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D234386-2AD8-C255-A9C9-12CFBF837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8613" y="2082522"/>
              <a:ext cx="3719998" cy="844247"/>
            </a:xfrm>
            <a:prstGeom prst="bentConnector3">
              <a:avLst>
                <a:gd name="adj1" fmla="val -79"/>
              </a:avLst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CB61037D-975C-962D-92D7-DC42D380A910}"/>
                </a:ext>
              </a:extLst>
            </p:cNvPr>
            <p:cNvCxnSpPr>
              <a:cxnSpLocks/>
              <a:stCxn id="148" idx="4"/>
            </p:cNvCxnSpPr>
            <p:nvPr/>
          </p:nvCxnSpPr>
          <p:spPr>
            <a:xfrm rot="16200000" flipH="1">
              <a:off x="1942580" y="4048002"/>
              <a:ext cx="930149" cy="818080"/>
            </a:xfrm>
            <a:prstGeom prst="bentConnector3">
              <a:avLst>
                <a:gd name="adj1" fmla="val 100548"/>
              </a:avLst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5550A3-34CC-3431-77A9-621F90EFFF4A}"/>
                </a:ext>
              </a:extLst>
            </p:cNvPr>
            <p:cNvSpPr txBox="1"/>
            <p:nvPr/>
          </p:nvSpPr>
          <p:spPr>
            <a:xfrm>
              <a:off x="1763265" y="3492914"/>
              <a:ext cx="470697" cy="321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</a:t>
              </a:r>
              <a:endPara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76E14B5-2ED5-9788-A7BB-551D4D8B9D51}"/>
                </a:ext>
              </a:extLst>
            </p:cNvPr>
            <p:cNvSpPr txBox="1"/>
            <p:nvPr/>
          </p:nvSpPr>
          <p:spPr>
            <a:xfrm>
              <a:off x="1668253" y="3175082"/>
              <a:ext cx="660720" cy="321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크롤링</a:t>
              </a:r>
              <a:endPara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746C530-63F3-C972-B84D-854A9810DF43}"/>
                </a:ext>
              </a:extLst>
            </p:cNvPr>
            <p:cNvSpPr txBox="1"/>
            <p:nvPr/>
          </p:nvSpPr>
          <p:spPr>
            <a:xfrm>
              <a:off x="3119221" y="2144388"/>
              <a:ext cx="1929075" cy="29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학습용 이미지 데이터</a:t>
              </a:r>
              <a:endPara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1E24FC-CC55-712D-1DD8-C4037D43A4E8}"/>
                </a:ext>
              </a:extLst>
            </p:cNvPr>
            <p:cNvSpPr txBox="1"/>
            <p:nvPr/>
          </p:nvSpPr>
          <p:spPr>
            <a:xfrm>
              <a:off x="2699156" y="3128163"/>
              <a:ext cx="2631719" cy="29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식물별</a:t>
              </a:r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대표 이미지</a:t>
              </a:r>
              <a:r>
                <a:rPr lang="en-US" altLang="ko-KR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날씨 아이콘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8F8DFCD-0726-54CD-AFB9-3C165822305B}"/>
                </a:ext>
              </a:extLst>
            </p:cNvPr>
            <p:cNvSpPr txBox="1"/>
            <p:nvPr/>
          </p:nvSpPr>
          <p:spPr>
            <a:xfrm>
              <a:off x="2730726" y="3972832"/>
              <a:ext cx="2631719" cy="29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식물 정보</a:t>
              </a:r>
              <a:r>
                <a:rPr lang="en-US" altLang="ko-KR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병해 정보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649163B-F865-7C64-FD3A-0740F646E479}"/>
                </a:ext>
              </a:extLst>
            </p:cNvPr>
            <p:cNvSpPr txBox="1"/>
            <p:nvPr/>
          </p:nvSpPr>
          <p:spPr>
            <a:xfrm>
              <a:off x="1213874" y="4196222"/>
              <a:ext cx="850798" cy="661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날씨</a:t>
              </a:r>
              <a:endPara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지역정보</a:t>
              </a:r>
            </a:p>
          </p:txBody>
        </p:sp>
        <p:cxnSp>
          <p:nvCxnSpPr>
            <p:cNvPr id="152" name="직선 화살표 연결선 151">
              <a:extLst>
                <a:ext uri="{FF2B5EF4-FFF2-40B4-BE49-F238E27FC236}">
                  <a16:creationId xmlns:a16="http://schemas.microsoft.com/office/drawing/2014/main" id="{06B7892A-8800-23D5-2B75-EBCD44B508F5}"/>
                </a:ext>
              </a:extLst>
            </p:cNvPr>
            <p:cNvCxnSpPr>
              <a:cxnSpLocks/>
            </p:cNvCxnSpPr>
            <p:nvPr/>
          </p:nvCxnSpPr>
          <p:spPr>
            <a:xfrm>
              <a:off x="2321945" y="3056464"/>
              <a:ext cx="3396666" cy="0"/>
            </a:xfrm>
            <a:prstGeom prst="straightConnector1">
              <a:avLst/>
            </a:prstGeom>
            <a:ln w="19050">
              <a:solidFill>
                <a:srgbClr val="81AB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F6029E7E-8D5C-E394-170F-59478170D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544" y="6007152"/>
              <a:ext cx="1245196" cy="31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664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BA6285-133A-CC21-160F-A07384042097}"/>
              </a:ext>
            </a:extLst>
          </p:cNvPr>
          <p:cNvSpPr txBox="1"/>
          <p:nvPr/>
        </p:nvSpPr>
        <p:spPr>
          <a:xfrm>
            <a:off x="840172" y="1034990"/>
            <a:ext cx="1967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 언어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B700C-3E4B-8BDE-5652-4666153FCDC8}"/>
              </a:ext>
            </a:extLst>
          </p:cNvPr>
          <p:cNvSpPr txBox="1"/>
          <p:nvPr/>
        </p:nvSpPr>
        <p:spPr>
          <a:xfrm>
            <a:off x="2444839" y="1246159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Programming Language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E08986-549F-261C-17E7-88D59486387A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E8B5EEB-E6A2-CCD2-4C32-6A576360A98E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0E2CD66-78CA-3E6F-C0F7-3E7128D3AA7F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5DBE8A9-C356-EC1F-60C4-BAD089C662E6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4215353-8288-763C-45C9-17FB714E8CE0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124729-6865-D054-D671-457A119B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6DCEC4-350C-C79A-9942-AB6EC14CB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91" y="2814950"/>
            <a:ext cx="1872000" cy="10571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B6A8C2-1A77-747F-4796-878323DD8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80" y="3136344"/>
            <a:ext cx="1872000" cy="5557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573FE1-C254-16C8-267C-4A1BF610B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61" y="2960014"/>
            <a:ext cx="1872000" cy="767027"/>
          </a:xfrm>
          <a:prstGeom prst="rect">
            <a:avLst/>
          </a:prstGeom>
        </p:spPr>
      </p:pic>
      <p:sp>
        <p:nvSpPr>
          <p:cNvPr id="67" name="Google Shape;133;p24">
            <a:extLst>
              <a:ext uri="{FF2B5EF4-FFF2-40B4-BE49-F238E27FC236}">
                <a16:creationId xmlns:a16="http://schemas.microsoft.com/office/drawing/2014/main" id="{22411D87-AFF1-6DFC-CD5C-DFF9FDB93CA8}"/>
              </a:ext>
            </a:extLst>
          </p:cNvPr>
          <p:cNvSpPr txBox="1"/>
          <p:nvPr/>
        </p:nvSpPr>
        <p:spPr>
          <a:xfrm>
            <a:off x="1342892" y="4142606"/>
            <a:ext cx="16298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Google Shape;133;p24">
            <a:extLst>
              <a:ext uri="{FF2B5EF4-FFF2-40B4-BE49-F238E27FC236}">
                <a16:creationId xmlns:a16="http://schemas.microsoft.com/office/drawing/2014/main" id="{26B3ABC9-F95E-9C16-F28A-1640AD73D3B1}"/>
              </a:ext>
            </a:extLst>
          </p:cNvPr>
          <p:cNvSpPr txBox="1"/>
          <p:nvPr/>
        </p:nvSpPr>
        <p:spPr>
          <a:xfrm>
            <a:off x="3695263" y="4142606"/>
            <a:ext cx="16298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정제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Google Shape;133;p24">
            <a:extLst>
              <a:ext uri="{FF2B5EF4-FFF2-40B4-BE49-F238E27FC236}">
                <a16:creationId xmlns:a16="http://schemas.microsoft.com/office/drawing/2014/main" id="{8E72CCAE-1B0B-04A3-6D4D-F005CA17CB07}"/>
              </a:ext>
            </a:extLst>
          </p:cNvPr>
          <p:cNvSpPr txBox="1"/>
          <p:nvPr/>
        </p:nvSpPr>
        <p:spPr>
          <a:xfrm>
            <a:off x="5890416" y="4142605"/>
            <a:ext cx="297815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Django, Airflow,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3" name="Google Shape;133;p24">
            <a:extLst>
              <a:ext uri="{FF2B5EF4-FFF2-40B4-BE49-F238E27FC236}">
                <a16:creationId xmlns:a16="http://schemas.microsoft.com/office/drawing/2014/main" id="{86C8FC6D-89C9-625F-203D-9C99FD690D4E}"/>
              </a:ext>
            </a:extLst>
          </p:cNvPr>
          <p:cNvSpPr txBox="1"/>
          <p:nvPr/>
        </p:nvSpPr>
        <p:spPr>
          <a:xfrm>
            <a:off x="9274886" y="4142605"/>
            <a:ext cx="1760645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프로세스 관리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6D21A1A-286A-2835-99FD-23BF40E7852C}"/>
              </a:ext>
            </a:extLst>
          </p:cNvPr>
          <p:cNvCxnSpPr/>
          <p:nvPr/>
        </p:nvCxnSpPr>
        <p:spPr>
          <a:xfrm>
            <a:off x="3206830" y="2515681"/>
            <a:ext cx="0" cy="2160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E0C6B2C-B577-FD64-0D35-C7370AD19AFC}"/>
              </a:ext>
            </a:extLst>
          </p:cNvPr>
          <p:cNvCxnSpPr/>
          <p:nvPr/>
        </p:nvCxnSpPr>
        <p:spPr>
          <a:xfrm>
            <a:off x="5804692" y="2515681"/>
            <a:ext cx="0" cy="2160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F1C8C4C-0829-5E46-0298-5216127636DC}"/>
              </a:ext>
            </a:extLst>
          </p:cNvPr>
          <p:cNvCxnSpPr/>
          <p:nvPr/>
        </p:nvCxnSpPr>
        <p:spPr>
          <a:xfrm>
            <a:off x="8868575" y="2502981"/>
            <a:ext cx="0" cy="2160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BBEAAD1-518F-16D1-0801-A934112CD6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7"/>
          <a:stretch/>
        </p:blipFill>
        <p:spPr>
          <a:xfrm>
            <a:off x="9219209" y="2670440"/>
            <a:ext cx="1872000" cy="133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643C-F0CF-CDE4-1478-3F2F19B44B48}"/>
              </a:ext>
            </a:extLst>
          </p:cNvPr>
          <p:cNvSpPr txBox="1"/>
          <p:nvPr/>
        </p:nvSpPr>
        <p:spPr>
          <a:xfrm>
            <a:off x="3065232" y="2925974"/>
            <a:ext cx="6061532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3. </a:t>
            </a:r>
            <a:r>
              <a:rPr lang="ko-KR" altLang="en-US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0873A5-D434-8F3D-2A5E-D5B7A80AEFB1}"/>
              </a:ext>
            </a:extLst>
          </p:cNvPr>
          <p:cNvSpPr/>
          <p:nvPr/>
        </p:nvSpPr>
        <p:spPr>
          <a:xfrm>
            <a:off x="200338" y="199131"/>
            <a:ext cx="11791320" cy="64431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7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3C396CA-765C-CE26-079E-5640C31BD028}"/>
              </a:ext>
            </a:extLst>
          </p:cNvPr>
          <p:cNvSpPr txBox="1"/>
          <p:nvPr/>
        </p:nvSpPr>
        <p:spPr>
          <a:xfrm>
            <a:off x="840172" y="1034990"/>
            <a:ext cx="3636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</a:t>
            </a:r>
            <a:r>
              <a:rPr lang="ko-KR" altLang="en-US" sz="3000" dirty="0" err="1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3000" dirty="0">
              <a:solidFill>
                <a:srgbClr val="81AB7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850CD4-16FA-AB30-9457-E662D96ACD56}"/>
              </a:ext>
            </a:extLst>
          </p:cNvPr>
          <p:cNvSpPr txBox="1"/>
          <p:nvPr/>
        </p:nvSpPr>
        <p:spPr>
          <a:xfrm>
            <a:off x="4257012" y="1213101"/>
            <a:ext cx="22580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Data Preprocessing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C343AB-97C2-73F0-F546-8E8756CA5412}"/>
              </a:ext>
            </a:extLst>
          </p:cNvPr>
          <p:cNvSpPr txBox="1"/>
          <p:nvPr/>
        </p:nvSpPr>
        <p:spPr>
          <a:xfrm>
            <a:off x="840172" y="1851515"/>
            <a:ext cx="525582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 및 </a:t>
            </a: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식물병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인식 모델에 사용할 데이터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F8443264-D4D2-9FB6-296F-1A293C7F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31034"/>
              </p:ext>
            </p:extLst>
          </p:nvPr>
        </p:nvGraphicFramePr>
        <p:xfrm>
          <a:off x="1056576" y="2466846"/>
          <a:ext cx="10125775" cy="3867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377">
                  <a:extLst>
                    <a:ext uri="{9D8B030D-6E8A-4147-A177-3AD203B41FA5}">
                      <a16:colId xmlns:a16="http://schemas.microsoft.com/office/drawing/2014/main" val="914597813"/>
                    </a:ext>
                  </a:extLst>
                </a:gridCol>
                <a:gridCol w="4923948">
                  <a:extLst>
                    <a:ext uri="{9D8B030D-6E8A-4147-A177-3AD203B41FA5}">
                      <a16:colId xmlns:a16="http://schemas.microsoft.com/office/drawing/2014/main" val="1428683992"/>
                    </a:ext>
                  </a:extLst>
                </a:gridCol>
                <a:gridCol w="3981450">
                  <a:extLst>
                    <a:ext uri="{9D8B030D-6E8A-4147-A177-3AD203B41FA5}">
                      <a16:colId xmlns:a16="http://schemas.microsoft.com/office/drawing/2014/main" val="3783937634"/>
                    </a:ext>
                  </a:extLst>
                </a:gridCol>
              </a:tblGrid>
              <a:tr h="3620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3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 인식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식물병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인식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99589"/>
                  </a:ext>
                </a:extLst>
              </a:tr>
              <a:tr h="19526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 수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 </a:t>
                      </a:r>
                      <a:r>
                        <a:rPr lang="en-US" altLang="ko-KR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21805 </a:t>
                      </a:r>
                      <a:r>
                        <a:rPr lang="ko-KR" alt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 </a:t>
                      </a:r>
                      <a:r>
                        <a:rPr lang="en-US" altLang="ko-KR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(16</a:t>
                      </a:r>
                      <a:r>
                        <a:rPr lang="ko-KR" alt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가지 식물</a:t>
                      </a:r>
                      <a:r>
                        <a:rPr lang="en-US" altLang="ko-KR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오렌지자스민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(1486),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뱅갈고무나무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(1683),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스투키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(1460), 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로즈마리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(1328)</a:t>
                      </a:r>
                      <a:r>
                        <a:rPr lang="en-US" altLang="ko-KR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아이비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(983),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금전수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(1508),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여인초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(1397), 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율마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(1526),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스킨답서스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(1368),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산세베리아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(1168),</a:t>
                      </a:r>
                    </a:p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홍콩야자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(1431),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산호수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(1000),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개운죽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(1559), </a:t>
                      </a:r>
                    </a:p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테이블야자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(990)</a:t>
                      </a:r>
                      <a:r>
                        <a:rPr lang="en-US" altLang="ko-KR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행운목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(1254),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몬스테라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(1665)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 </a:t>
                      </a:r>
                      <a:r>
                        <a:rPr lang="en-US" altLang="ko-KR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25087</a:t>
                      </a:r>
                      <a:r>
                        <a:rPr lang="ko-KR" alt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 </a:t>
                      </a:r>
                      <a:r>
                        <a:rPr lang="en-US" altLang="ko-KR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(2</a:t>
                      </a:r>
                      <a:r>
                        <a:rPr lang="ko-KR" alt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가지 병해</a:t>
                      </a:r>
                      <a:r>
                        <a:rPr lang="en-US" altLang="ko-KR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정상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(21276),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흰가루병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(2265),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노균병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(1546)</a:t>
                      </a:r>
                      <a:endParaRPr lang="ko-KR" altLang="en-US" sz="13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0" marR="95250" marT="95250" marB="95250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064616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 선정 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오늘의 집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쿠팡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11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옥션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가지 사이트에서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실내 식물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을</a:t>
                      </a:r>
                      <a:endParaRPr lang="en-US" altLang="ko-KR" sz="13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검색했을 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공통적으로 가장 많이 판매되는 식물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가지 선정</a:t>
                      </a:r>
                      <a:endParaRPr lang="en-US" altLang="ko-KR" sz="13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‘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 인식’ 단계에서 선정된 실내 식물 </a:t>
                      </a:r>
                      <a:r>
                        <a:rPr lang="en-US" altLang="ko-KR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종이</a:t>
                      </a:r>
                      <a:endParaRPr lang="en-US" altLang="ko-KR" sz="1300" b="0" u="none" strike="noStrike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가장 많이 걸린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식물병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가지 선정</a:t>
                      </a:r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marL="95250" marR="95250" marT="95250" marB="952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33109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네이버</a:t>
                      </a:r>
                      <a:r>
                        <a:rPr lang="en-US" altLang="ko-KR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구글</a:t>
                      </a:r>
                      <a:r>
                        <a:rPr lang="en-US" altLang="ko-KR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Bing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에서 식물 이미지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크롤링</a:t>
                      </a:r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AIHub</a:t>
                      </a:r>
                      <a:r>
                        <a:rPr lang="en-US" altLang="ko-KR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이미지 및 </a:t>
                      </a:r>
                      <a:r>
                        <a:rPr lang="ko-KR" altLang="en-US" sz="1300" b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라벨링</a:t>
                      </a:r>
                      <a:r>
                        <a:rPr lang="ko-KR" altLang="en-US" sz="13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데이터 </a:t>
                      </a:r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50398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전처리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식물이 중앙에 위치한 이미지 위주로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전처리</a:t>
                      </a:r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각각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흰가루병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노균병에 해당하는 작물로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전처리</a:t>
                      </a:r>
                      <a:endParaRPr lang="ko-KR" altLang="en-US" sz="13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778704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4AF168F5-A892-BDFD-18DF-661DC88F5287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924DD01-673F-BD71-38A2-4EF6650621DC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5FC4DC1-B625-DAF3-19BC-D7DDEDD82C9D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931DBC3-5C28-124A-F57F-F3A1614C6438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6E28330-44AB-6EAE-A7EE-A95F447E00A7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F3B2DB-CF34-9632-62BD-EBE0ABA6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2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DD2F3B-3BE2-46E7-B740-CC3CEFC150FF}"/>
              </a:ext>
            </a:extLst>
          </p:cNvPr>
          <p:cNvSpPr txBox="1"/>
          <p:nvPr/>
        </p:nvSpPr>
        <p:spPr>
          <a:xfrm>
            <a:off x="840172" y="1034990"/>
            <a:ext cx="3636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및 </a:t>
            </a:r>
            <a:r>
              <a:rPr lang="ko-KR" altLang="en-US" sz="3000" dirty="0" err="1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3000" dirty="0">
              <a:solidFill>
                <a:srgbClr val="81AB7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C95F5-8376-ADEF-8F85-56A410CAAEC8}"/>
              </a:ext>
            </a:extLst>
          </p:cNvPr>
          <p:cNvSpPr txBox="1"/>
          <p:nvPr/>
        </p:nvSpPr>
        <p:spPr>
          <a:xfrm>
            <a:off x="4257012" y="1213101"/>
            <a:ext cx="22580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Data Preprocessing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95E7D-23D9-31D5-F07D-B53B09B2AC3D}"/>
              </a:ext>
            </a:extLst>
          </p:cNvPr>
          <p:cNvSpPr txBox="1"/>
          <p:nvPr/>
        </p:nvSpPr>
        <p:spPr>
          <a:xfrm>
            <a:off x="840172" y="1851515"/>
            <a:ext cx="567492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습도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시간별 기온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자외선 지수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6CBC1811-EAC2-BE92-CE75-DD19B985C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08343"/>
              </p:ext>
            </p:extLst>
          </p:nvPr>
        </p:nvGraphicFramePr>
        <p:xfrm>
          <a:off x="1211774" y="2465781"/>
          <a:ext cx="9768451" cy="974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426">
                  <a:extLst>
                    <a:ext uri="{9D8B030D-6E8A-4147-A177-3AD203B41FA5}">
                      <a16:colId xmlns:a16="http://schemas.microsoft.com/office/drawing/2014/main" val="625423815"/>
                    </a:ext>
                  </a:extLst>
                </a:gridCol>
                <a:gridCol w="7475025">
                  <a:extLst>
                    <a:ext uri="{9D8B030D-6E8A-4147-A177-3AD203B41FA5}">
                      <a16:colId xmlns:a16="http://schemas.microsoft.com/office/drawing/2014/main" val="1499559578"/>
                    </a:ext>
                  </a:extLst>
                </a:gridCol>
              </a:tblGrid>
              <a:tr h="332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위치정보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geolocation 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기술로 사용자의 현재 위치를 확인 한 후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3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kakao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요청해서 주소 </a:t>
                      </a:r>
                      <a:r>
                        <a:rPr lang="ko-KR" altLang="en-US" sz="13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받아옴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48226"/>
                  </a:ext>
                </a:extLst>
              </a:tr>
              <a:tr h="64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습도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날씨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시간별 기온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자외선 지수 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기상청 단기예보 조회 서비스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b="0" i="0" u="none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weatherapi.com</a:t>
                      </a:r>
                      <a:endParaRPr lang="ko-KR" altLang="en-US" sz="13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488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5141121-E1D8-5143-09C4-F10C9BE068B3}"/>
              </a:ext>
            </a:extLst>
          </p:cNvPr>
          <p:cNvSpPr txBox="1"/>
          <p:nvPr/>
        </p:nvSpPr>
        <p:spPr>
          <a:xfrm>
            <a:off x="894173" y="3594431"/>
            <a:ext cx="525582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검색에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사용되는 데이터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3997CA23-1FA3-9F1E-709B-5D9A14919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244986"/>
              </p:ext>
            </p:extLst>
          </p:nvPr>
        </p:nvGraphicFramePr>
        <p:xfrm>
          <a:off x="1211774" y="4216562"/>
          <a:ext cx="9768452" cy="1992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852">
                  <a:extLst>
                    <a:ext uri="{9D8B030D-6E8A-4147-A177-3AD203B41FA5}">
                      <a16:colId xmlns:a16="http://schemas.microsoft.com/office/drawing/2014/main" val="625423815"/>
                    </a:ext>
                  </a:extLst>
                </a:gridCol>
                <a:gridCol w="7503600">
                  <a:extLst>
                    <a:ext uri="{9D8B030D-6E8A-4147-A177-3AD203B41FA5}">
                      <a16:colId xmlns:a16="http://schemas.microsoft.com/office/drawing/2014/main" val="1499559578"/>
                    </a:ext>
                  </a:extLst>
                </a:gridCol>
              </a:tblGrid>
              <a:tr h="336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1" u="none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약 </a:t>
                      </a:r>
                      <a:r>
                        <a:rPr lang="en-US" altLang="ko-KR" sz="1300" b="1" u="none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250</a:t>
                      </a:r>
                      <a:r>
                        <a:rPr lang="ko-KR" altLang="en-US" sz="1300" b="1" u="none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548226"/>
                  </a:ext>
                </a:extLst>
              </a:tr>
              <a:tr h="336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 선정 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오늘의 집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쿠팡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11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번가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옥션 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가지 사이트 및 플립 사이트에서 실내 식물로 인기 있는 식물 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250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선정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endParaRPr lang="ko-KR" altLang="en-US" sz="1300" dirty="0">
                        <a:solidFill>
                          <a:srgbClr val="0070C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488114"/>
                  </a:ext>
                </a:extLst>
              </a:tr>
              <a:tr h="336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플립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hlinkClick r:id="rId3"/>
                        </a:rPr>
                        <a:t>https://fuleaf.com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있는 식물 이름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설명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물주기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햇빛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습도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온도에 관한 정보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크롤링</a:t>
                      </a:r>
                      <a:endParaRPr lang="ko-KR" altLang="en-US" sz="1300" b="0" i="0" u="none" strike="noStrike" dirty="0">
                        <a:solidFill>
                          <a:srgbClr val="0070C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05780"/>
                  </a:ext>
                </a:extLst>
              </a:tr>
              <a:tr h="336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전처리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 정보와 관련된 내용 오타 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086708"/>
                  </a:ext>
                </a:extLst>
              </a:tr>
              <a:tr h="646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디벨롭용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추가 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농사로 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‘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건조에 강한 실내식물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’ API </a:t>
                      </a:r>
                      <a:r>
                        <a:rPr lang="en-US" altLang="ko-KR" sz="1300" b="0" i="0" u="sng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http://api.nongsaro.go.kr/sample/rest/dryGarden/dryGardenList.jsp</a:t>
                      </a:r>
                      <a:endParaRPr lang="en-US" altLang="ko-KR" sz="1300" b="0" i="0" u="none" strike="noStrike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농사로 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‘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실내정원용 식물 서비스</a:t>
                      </a:r>
                      <a:r>
                        <a:rPr lang="en-US" altLang="ko-KR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’ API</a:t>
                      </a:r>
                      <a:r>
                        <a:rPr lang="ko-KR" alt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300" b="0" i="0" u="sng" strike="noStrike" dirty="0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http://api.nongsaro.go.kr/sample/rest/garden/gardenList.js</a:t>
                      </a:r>
                      <a:endParaRPr lang="ko-KR" alt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65014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3724D8-AA42-BB2E-FD5E-05FBB9E2270F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787861F-F9CE-5F31-9738-7FD856BBA7DD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03667EC-6B48-0E52-655B-9AABD91F3D7F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C7546C-7AA4-EA39-E8A0-C0AF18D43099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525C098-D090-2808-FB3F-73455054FF1A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5093C-7B5B-6A30-F0C4-DC8BCA6C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67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93C1F-0B08-AB20-1FE5-4093E1C9E6FA}"/>
              </a:ext>
            </a:extLst>
          </p:cNvPr>
          <p:cNvSpPr txBox="1"/>
          <p:nvPr/>
        </p:nvSpPr>
        <p:spPr>
          <a:xfrm>
            <a:off x="840172" y="1034990"/>
            <a:ext cx="37889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‘Plant</a:t>
            </a:r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Doctor’</a:t>
            </a:r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</a:t>
            </a:r>
            <a:endParaRPr lang="ko-KR" altLang="en-US" sz="3000" dirty="0">
              <a:solidFill>
                <a:srgbClr val="81AB7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F13AA1-3DA9-3AF4-9947-1D2A6164F405}"/>
              </a:ext>
            </a:extLst>
          </p:cNvPr>
          <p:cNvSpPr txBox="1"/>
          <p:nvPr/>
        </p:nvSpPr>
        <p:spPr>
          <a:xfrm>
            <a:off x="4352263" y="1203576"/>
            <a:ext cx="29153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Entity Relationship Diagram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69EE78-5C69-5B17-6671-866207083D01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8156190-1020-BBF8-B6A6-95F626F9B062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1511E63-0CAA-6084-8D6B-C1639648D4F8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148654A-CDE2-5477-522D-817E092D0A76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D1C3961-F2FD-6682-7687-DAF099F89122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0BF467C-60B4-0807-FBFC-34A176EC5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78" y="1803521"/>
            <a:ext cx="9318044" cy="473539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ECBD90-4E90-9C6C-DC64-525C9929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976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29B8-B5F0-7905-D952-263C790B4A82}"/>
              </a:ext>
            </a:extLst>
          </p:cNvPr>
          <p:cNvSpPr txBox="1"/>
          <p:nvPr/>
        </p:nvSpPr>
        <p:spPr>
          <a:xfrm>
            <a:off x="840173" y="1034990"/>
            <a:ext cx="2846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8CA51-06A5-15BB-C7AF-8B541A81BEA4}"/>
              </a:ext>
            </a:extLst>
          </p:cNvPr>
          <p:cNvSpPr txBox="1"/>
          <p:nvPr/>
        </p:nvSpPr>
        <p:spPr>
          <a:xfrm>
            <a:off x="3153228" y="1207767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Members and Roles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D9B607-0549-3435-3B8C-ABAD607D062D}"/>
              </a:ext>
            </a:extLst>
          </p:cNvPr>
          <p:cNvSpPr/>
          <p:nvPr/>
        </p:nvSpPr>
        <p:spPr>
          <a:xfrm>
            <a:off x="840173" y="3897786"/>
            <a:ext cx="1877627" cy="369940"/>
          </a:xfrm>
          <a:prstGeom prst="rect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강교철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07DE89-69DD-57DB-2DAF-A753F4A1EA59}"/>
              </a:ext>
            </a:extLst>
          </p:cNvPr>
          <p:cNvSpPr/>
          <p:nvPr/>
        </p:nvSpPr>
        <p:spPr>
          <a:xfrm>
            <a:off x="840174" y="1874846"/>
            <a:ext cx="1877627" cy="1818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703590-A9EF-E2F2-27D5-0EA51E9601F2}"/>
              </a:ext>
            </a:extLst>
          </p:cNvPr>
          <p:cNvSpPr/>
          <p:nvPr/>
        </p:nvSpPr>
        <p:spPr>
          <a:xfrm>
            <a:off x="3001683" y="1874849"/>
            <a:ext cx="1877627" cy="1818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E345DE-D0A9-E2D7-34DB-44CA749118F4}"/>
              </a:ext>
            </a:extLst>
          </p:cNvPr>
          <p:cNvSpPr/>
          <p:nvPr/>
        </p:nvSpPr>
        <p:spPr>
          <a:xfrm>
            <a:off x="5180481" y="1874849"/>
            <a:ext cx="1877627" cy="1818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1F4187-9DF8-A98C-EB3D-435C34B5BC35}"/>
              </a:ext>
            </a:extLst>
          </p:cNvPr>
          <p:cNvSpPr/>
          <p:nvPr/>
        </p:nvSpPr>
        <p:spPr>
          <a:xfrm>
            <a:off x="7359279" y="1874848"/>
            <a:ext cx="1877627" cy="1818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9B8812-5F42-343D-D2C1-60AB1314E450}"/>
              </a:ext>
            </a:extLst>
          </p:cNvPr>
          <p:cNvSpPr/>
          <p:nvPr/>
        </p:nvSpPr>
        <p:spPr>
          <a:xfrm>
            <a:off x="9538076" y="1874847"/>
            <a:ext cx="1877627" cy="1818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5E1047-3321-2A16-3D89-8CB6CEF06876}"/>
              </a:ext>
            </a:extLst>
          </p:cNvPr>
          <p:cNvSpPr/>
          <p:nvPr/>
        </p:nvSpPr>
        <p:spPr>
          <a:xfrm>
            <a:off x="3001681" y="3897786"/>
            <a:ext cx="1877627" cy="369940"/>
          </a:xfrm>
          <a:prstGeom prst="rect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강중모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B28BB4-EF4C-295C-B55D-19D3F66D1EBF}"/>
              </a:ext>
            </a:extLst>
          </p:cNvPr>
          <p:cNvSpPr/>
          <p:nvPr/>
        </p:nvSpPr>
        <p:spPr>
          <a:xfrm>
            <a:off x="5180479" y="3897786"/>
            <a:ext cx="1877627" cy="369940"/>
          </a:xfrm>
          <a:prstGeom prst="rect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김연우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조장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D4E4BC-3C82-335C-5EAC-7E8C2CD55DF8}"/>
              </a:ext>
            </a:extLst>
          </p:cNvPr>
          <p:cNvSpPr/>
          <p:nvPr/>
        </p:nvSpPr>
        <p:spPr>
          <a:xfrm>
            <a:off x="7359277" y="3866401"/>
            <a:ext cx="1877627" cy="369940"/>
          </a:xfrm>
          <a:prstGeom prst="rect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박혜인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1791B0-4E00-BF8B-2B36-A1A123BDEEE9}"/>
              </a:ext>
            </a:extLst>
          </p:cNvPr>
          <p:cNvSpPr/>
          <p:nvPr/>
        </p:nvSpPr>
        <p:spPr>
          <a:xfrm>
            <a:off x="9538076" y="3866401"/>
            <a:ext cx="1877627" cy="369940"/>
          </a:xfrm>
          <a:prstGeom prst="rect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이유진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F6341A-7964-22D8-AB0A-28AEA0086987}"/>
              </a:ext>
            </a:extLst>
          </p:cNvPr>
          <p:cNvSpPr txBox="1"/>
          <p:nvPr/>
        </p:nvSpPr>
        <p:spPr>
          <a:xfrm>
            <a:off x="840173" y="4309021"/>
            <a:ext cx="1877627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데이터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인식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식물병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인식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VGG16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제작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370A3-B2D0-DFB4-D184-CD08E63CE566}"/>
              </a:ext>
            </a:extLst>
          </p:cNvPr>
          <p:cNvSpPr txBox="1"/>
          <p:nvPr/>
        </p:nvSpPr>
        <p:spPr>
          <a:xfrm>
            <a:off x="2921207" y="4301673"/>
            <a:ext cx="2038572" cy="2099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/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적재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정제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파이프라인 구축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백엔드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ElasticSearch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깃허브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코드 관리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Airflow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 모델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061F82-26F0-FE7D-C0C5-9D84BB83C2AE}"/>
              </a:ext>
            </a:extLst>
          </p:cNvPr>
          <p:cNvSpPr txBox="1"/>
          <p:nvPr/>
        </p:nvSpPr>
        <p:spPr>
          <a:xfrm>
            <a:off x="5180478" y="4309018"/>
            <a:ext cx="1877627" cy="15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프론트 개발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 구현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구현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카카오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소셜로그인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1CF35D-ED78-4CAB-B577-9824E0F07BE6}"/>
              </a:ext>
            </a:extLst>
          </p:cNvPr>
          <p:cNvSpPr txBox="1"/>
          <p:nvPr/>
        </p:nvSpPr>
        <p:spPr>
          <a:xfrm>
            <a:off x="7359277" y="4309018"/>
            <a:ext cx="1877627" cy="133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데이터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식물인식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VGG16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식물병인식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Yolov5s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UX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설계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제작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수정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A1E63E-B8DC-8A53-4117-DF970EDEB863}"/>
              </a:ext>
            </a:extLst>
          </p:cNvPr>
          <p:cNvSpPr txBox="1"/>
          <p:nvPr/>
        </p:nvSpPr>
        <p:spPr>
          <a:xfrm>
            <a:off x="9538075" y="4301673"/>
            <a:ext cx="1877627" cy="15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데이터 </a:t>
            </a:r>
            <a:r>
              <a:rPr lang="ko-KR" altLang="en-US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식물인식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Yolov5s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식물병인식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 모델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부트스트랩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modal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제작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EBC144-323B-87A5-9C90-4AE9EDD2B5B9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777E914-B10F-30F8-1F09-FA5E0CD63602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96226B0-EA25-20F9-83E0-B0292F6C528B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EDA9919-3380-F888-7F4C-FAC7465704D5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3FF1077-6C3B-2EFE-FCAF-68A583897669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2E2AF1-A935-2F00-E41A-8A837FC1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028" name="Picture 4" descr="라벤더">
            <a:extLst>
              <a:ext uri="{FF2B5EF4-FFF2-40B4-BE49-F238E27FC236}">
                <a16:creationId xmlns:a16="http://schemas.microsoft.com/office/drawing/2014/main" id="{27360F42-CF9E-75CF-6D48-28055663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075" y="1874846"/>
            <a:ext cx="1877627" cy="182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수염틸란드시아">
            <a:extLst>
              <a:ext uri="{FF2B5EF4-FFF2-40B4-BE49-F238E27FC236}">
                <a16:creationId xmlns:a16="http://schemas.microsoft.com/office/drawing/2014/main" id="{946C1064-301E-6E7D-F3C9-617CBD2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73" y="1874845"/>
            <a:ext cx="1860339" cy="18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벽, 실내, 바닥, 식물이(가) 표시된 사진&#10;&#10;자동 생성된 설명">
            <a:extLst>
              <a:ext uri="{FF2B5EF4-FFF2-40B4-BE49-F238E27FC236}">
                <a16:creationId xmlns:a16="http://schemas.microsoft.com/office/drawing/2014/main" id="{0B1BE4D4-2AA4-5E08-08ED-6BC32A382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17" y="1874844"/>
            <a:ext cx="1870388" cy="1807411"/>
          </a:xfrm>
          <a:prstGeom prst="rect">
            <a:avLst/>
          </a:prstGeom>
        </p:spPr>
      </p:pic>
      <p:pic>
        <p:nvPicPr>
          <p:cNvPr id="1026" name="Picture 2" descr="유칼립투스">
            <a:extLst>
              <a:ext uri="{FF2B5EF4-FFF2-40B4-BE49-F238E27FC236}">
                <a16:creationId xmlns:a16="http://schemas.microsoft.com/office/drawing/2014/main" id="{5F2C8B16-8110-0FDD-D00D-3A6D4508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323" y="1874844"/>
            <a:ext cx="1860339" cy="18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유주나무">
            <a:extLst>
              <a:ext uri="{FF2B5EF4-FFF2-40B4-BE49-F238E27FC236}">
                <a16:creationId xmlns:a16="http://schemas.microsoft.com/office/drawing/2014/main" id="{5B1691DA-C026-7B40-98AF-FCEDFCA2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106" y="1874844"/>
            <a:ext cx="1860339" cy="18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17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643C-F0CF-CDE4-1478-3F2F19B44B48}"/>
              </a:ext>
            </a:extLst>
          </p:cNvPr>
          <p:cNvSpPr txBox="1"/>
          <p:nvPr/>
        </p:nvSpPr>
        <p:spPr>
          <a:xfrm>
            <a:off x="3065232" y="2925974"/>
            <a:ext cx="6061532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4. </a:t>
            </a:r>
            <a:r>
              <a:rPr lang="ko-KR" altLang="en-US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딥러닝 모델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0873A5-D434-8F3D-2A5E-D5B7A80AEFB1}"/>
              </a:ext>
            </a:extLst>
          </p:cNvPr>
          <p:cNvSpPr/>
          <p:nvPr/>
        </p:nvSpPr>
        <p:spPr>
          <a:xfrm>
            <a:off x="200338" y="199131"/>
            <a:ext cx="11791320" cy="64431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58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973686-82D2-986D-A78E-183D8A94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9B914-2326-D09B-8B47-9D006D8B2566}"/>
              </a:ext>
            </a:extLst>
          </p:cNvPr>
          <p:cNvSpPr txBox="1"/>
          <p:nvPr/>
        </p:nvSpPr>
        <p:spPr>
          <a:xfrm>
            <a:off x="840172" y="1034990"/>
            <a:ext cx="180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0A9E8-F574-80E4-0743-C442F1F067A9}"/>
              </a:ext>
            </a:extLst>
          </p:cNvPr>
          <p:cNvSpPr txBox="1"/>
          <p:nvPr/>
        </p:nvSpPr>
        <p:spPr>
          <a:xfrm>
            <a:off x="2380587" y="1213101"/>
            <a:ext cx="17666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Analysis Model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0FD06-A256-56F1-38E2-84EDBA26F3CB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DAC9905-EBE1-995A-C834-FE22E3A9DB2E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CC64EF3-0EA7-A27D-F5DE-1AEB8A0E2208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467A17B-A81C-66EB-F5BE-5B057A703D82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104E224-2EDD-8D45-BE46-0973465127BF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088CB89-6B5F-49DE-DDB5-D5C74DCCF147}"/>
              </a:ext>
            </a:extLst>
          </p:cNvPr>
          <p:cNvSpPr/>
          <p:nvPr/>
        </p:nvSpPr>
        <p:spPr>
          <a:xfrm>
            <a:off x="838200" y="1941158"/>
            <a:ext cx="2083502" cy="5270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 및 식물 병해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데이터 수집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243D0B-11B9-D495-F232-FFC04A352245}"/>
              </a:ext>
            </a:extLst>
          </p:cNvPr>
          <p:cNvSpPr/>
          <p:nvPr/>
        </p:nvSpPr>
        <p:spPr>
          <a:xfrm>
            <a:off x="3577390" y="1941158"/>
            <a:ext cx="2083502" cy="5270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데이터 </a:t>
            </a:r>
            <a:r>
              <a:rPr lang="ko-KR" altLang="en-US" sz="14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ED790F8-53B8-4E60-1DD6-2F2B4C10AE3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921702" y="2204683"/>
            <a:ext cx="6556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849E06-FBA4-7646-3573-F0F76A859D7D}"/>
              </a:ext>
            </a:extLst>
          </p:cNvPr>
          <p:cNvSpPr txBox="1"/>
          <p:nvPr/>
        </p:nvSpPr>
        <p:spPr>
          <a:xfrm>
            <a:off x="838200" y="2480069"/>
            <a:ext cx="2083502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21805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병해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25087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8FFD4E-9A9B-6E66-BCB9-9F1FD69FD3A1}"/>
              </a:ext>
            </a:extLst>
          </p:cNvPr>
          <p:cNvSpPr txBox="1"/>
          <p:nvPr/>
        </p:nvSpPr>
        <p:spPr>
          <a:xfrm>
            <a:off x="3577390" y="2474138"/>
            <a:ext cx="2083502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삭제 및 자르기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생성 및 정제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784F5F3-09AE-D1E0-2884-56F1766EDF7E}"/>
              </a:ext>
            </a:extLst>
          </p:cNvPr>
          <p:cNvSpPr/>
          <p:nvPr/>
        </p:nvSpPr>
        <p:spPr>
          <a:xfrm>
            <a:off x="3577390" y="3496391"/>
            <a:ext cx="2083502" cy="528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 Image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[ 224 X 224 ]</a:t>
            </a:r>
            <a:endParaRPr lang="ko-KR" altLang="en-US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D08AD6-0DE5-1CEA-1EA0-19B0FD86A9B3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619141" y="3134176"/>
            <a:ext cx="0" cy="362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DD12961-5158-015D-5ACA-66481AE47CD4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5660892" y="3760761"/>
            <a:ext cx="6344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581D8B4-8A3D-9784-B3A4-D2C49BD8C650}"/>
              </a:ext>
            </a:extLst>
          </p:cNvPr>
          <p:cNvSpPr/>
          <p:nvPr/>
        </p:nvSpPr>
        <p:spPr>
          <a:xfrm>
            <a:off x="6295296" y="3496391"/>
            <a:ext cx="2083502" cy="528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D4C21A8-2228-1A16-58D2-59F39E92B8FD}"/>
              </a:ext>
            </a:extLst>
          </p:cNvPr>
          <p:cNvCxnSpPr/>
          <p:nvPr/>
        </p:nvCxnSpPr>
        <p:spPr>
          <a:xfrm>
            <a:off x="8378798" y="3747864"/>
            <a:ext cx="655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D4C9C38-75AD-395D-6228-D1AFDA912448}"/>
              </a:ext>
            </a:extLst>
          </p:cNvPr>
          <p:cNvSpPr/>
          <p:nvPr/>
        </p:nvSpPr>
        <p:spPr>
          <a:xfrm>
            <a:off x="9033998" y="3496391"/>
            <a:ext cx="2083502" cy="528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en-US" altLang="ko-KR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F0C1DE-300B-E50B-FCDE-7F476F1744D3}"/>
              </a:ext>
            </a:extLst>
          </p:cNvPr>
          <p:cNvSpPr txBox="1"/>
          <p:nvPr/>
        </p:nvSpPr>
        <p:spPr>
          <a:xfrm>
            <a:off x="6295296" y="4025130"/>
            <a:ext cx="2083502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YOLOv5s model</a:t>
            </a:r>
            <a:endParaRPr lang="ko-KR" altLang="en-US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A45E73-1DC6-3C3D-6AFD-3FA58DDF60B7}"/>
              </a:ext>
            </a:extLst>
          </p:cNvPr>
          <p:cNvSpPr txBox="1"/>
          <p:nvPr/>
        </p:nvSpPr>
        <p:spPr>
          <a:xfrm>
            <a:off x="9033998" y="4025130"/>
            <a:ext cx="2083502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Django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 모델 배포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반응형 웹에서 인식 테스트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8186795-4C1A-BC8F-3A7D-BBC3CF043B17}"/>
              </a:ext>
            </a:extLst>
          </p:cNvPr>
          <p:cNvSpPr/>
          <p:nvPr/>
        </p:nvSpPr>
        <p:spPr>
          <a:xfrm>
            <a:off x="6295296" y="4882936"/>
            <a:ext cx="2083502" cy="528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검증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0817584-1382-A603-650B-2DD681EEAF94}"/>
              </a:ext>
            </a:extLst>
          </p:cNvPr>
          <p:cNvCxnSpPr>
            <a:cxnSpLocks/>
          </p:cNvCxnSpPr>
          <p:nvPr/>
        </p:nvCxnSpPr>
        <p:spPr>
          <a:xfrm>
            <a:off x="7337047" y="4503847"/>
            <a:ext cx="0" cy="363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22F75F-62D4-BAD1-78AD-33C87C7C9AA1}"/>
              </a:ext>
            </a:extLst>
          </p:cNvPr>
          <p:cNvSpPr txBox="1"/>
          <p:nvPr/>
        </p:nvSpPr>
        <p:spPr>
          <a:xfrm>
            <a:off x="6295296" y="5411675"/>
            <a:ext cx="2083502" cy="9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mAP@0.5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 Curve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377570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CA8311F-02DE-64EC-0BA1-0AD8B75C3B36}"/>
              </a:ext>
            </a:extLst>
          </p:cNvPr>
          <p:cNvSpPr txBox="1"/>
          <p:nvPr/>
        </p:nvSpPr>
        <p:spPr>
          <a:xfrm>
            <a:off x="840172" y="1034990"/>
            <a:ext cx="180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식물 인식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214842-A1FD-58ED-02C8-E9BF26D3C07F}"/>
              </a:ext>
            </a:extLst>
          </p:cNvPr>
          <p:cNvSpPr txBox="1"/>
          <p:nvPr/>
        </p:nvSpPr>
        <p:spPr>
          <a:xfrm>
            <a:off x="2380588" y="1213101"/>
            <a:ext cx="1534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Deep Learning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65F9F-8675-948C-D6BF-D21E9C0D3649}"/>
              </a:ext>
            </a:extLst>
          </p:cNvPr>
          <p:cNvSpPr txBox="1"/>
          <p:nvPr/>
        </p:nvSpPr>
        <p:spPr>
          <a:xfrm>
            <a:off x="840172" y="1767099"/>
            <a:ext cx="6512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01</a:t>
            </a:r>
            <a:endParaRPr lang="ko-KR" altLang="en-US" sz="25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82111B-76B3-4B3C-D597-CA9EB0A4F9C7}"/>
              </a:ext>
            </a:extLst>
          </p:cNvPr>
          <p:cNvSpPr txBox="1"/>
          <p:nvPr/>
        </p:nvSpPr>
        <p:spPr>
          <a:xfrm>
            <a:off x="1341154" y="1813265"/>
            <a:ext cx="389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Baseline Model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F61E4F02-C67A-E154-9A36-4F21FBEABE9C}"/>
              </a:ext>
            </a:extLst>
          </p:cNvPr>
          <p:cNvSpPr txBox="1">
            <a:spLocks/>
          </p:cNvSpPr>
          <p:nvPr/>
        </p:nvSpPr>
        <p:spPr>
          <a:xfrm>
            <a:off x="1287154" y="2388193"/>
            <a:ext cx="8359558" cy="10910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모델 중 가장 접근성이 좋은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ResNet50, VGG16, Yolov5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성능 비교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ResNet50, VGG16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ImageDataGenerator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데이터 증식 후 모델링 진행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Yolov5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가장 성능이 좋으므로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Baseline Model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선정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" name="표 32">
            <a:extLst>
              <a:ext uri="{FF2B5EF4-FFF2-40B4-BE49-F238E27FC236}">
                <a16:creationId xmlns:a16="http://schemas.microsoft.com/office/drawing/2014/main" id="{F414BFFA-460F-C22D-1444-74A5392DD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097976"/>
              </p:ext>
            </p:extLst>
          </p:nvPr>
        </p:nvGraphicFramePr>
        <p:xfrm>
          <a:off x="1341154" y="3541308"/>
          <a:ext cx="9602252" cy="2918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496">
                  <a:extLst>
                    <a:ext uri="{9D8B030D-6E8A-4147-A177-3AD203B41FA5}">
                      <a16:colId xmlns:a16="http://schemas.microsoft.com/office/drawing/2014/main" val="3801143980"/>
                    </a:ext>
                  </a:extLst>
                </a:gridCol>
                <a:gridCol w="2404446">
                  <a:extLst>
                    <a:ext uri="{9D8B030D-6E8A-4147-A177-3AD203B41FA5}">
                      <a16:colId xmlns:a16="http://schemas.microsoft.com/office/drawing/2014/main" val="2122034364"/>
                    </a:ext>
                  </a:extLst>
                </a:gridCol>
                <a:gridCol w="2404446">
                  <a:extLst>
                    <a:ext uri="{9D8B030D-6E8A-4147-A177-3AD203B41FA5}">
                      <a16:colId xmlns:a16="http://schemas.microsoft.com/office/drawing/2014/main" val="2732019673"/>
                    </a:ext>
                  </a:extLst>
                </a:gridCol>
                <a:gridCol w="3308864">
                  <a:extLst>
                    <a:ext uri="{9D8B030D-6E8A-4147-A177-3AD203B41FA5}">
                      <a16:colId xmlns:a16="http://schemas.microsoft.com/office/drawing/2014/main" val="422429"/>
                    </a:ext>
                  </a:extLst>
                </a:gridCol>
              </a:tblGrid>
              <a:tr h="317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ResNet50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VGG16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69693"/>
                  </a:ext>
                </a:extLst>
              </a:tr>
              <a:tr h="5248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 종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개의 식물로만 샘플데이터를 구성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스투키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금전수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여인초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몬스테라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테이블야자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42471"/>
                  </a:ext>
                </a:extLst>
              </a:tr>
              <a:tr h="5248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 데이터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3850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스투키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362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금전수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1508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테이블야자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990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여인초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565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몬스테라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425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224757"/>
                  </a:ext>
                </a:extLst>
              </a:tr>
              <a:tr h="317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Test acc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0.49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0.79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106545"/>
                  </a:ext>
                </a:extLst>
              </a:tr>
              <a:tr h="317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Test loss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1.23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043869"/>
                  </a:ext>
                </a:extLst>
              </a:tr>
              <a:tr h="759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mAP@0.5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All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(0.938)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Stuckyi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(0.948),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geumjeonsoo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(0.91),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yeoincho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(0.967), </a:t>
                      </a:r>
                      <a:r>
                        <a:rPr lang="en-US" altLang="ko-KR" sz="1100" dirty="0" err="1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tableyaja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(0.952), monstera(0.913)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825556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400077-E37E-D62F-2482-8AF32EB32A80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456787D-3654-A7AC-1139-D02C8C1819A2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FD2AB97-2321-ADF7-5E0C-33A1963A4185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DB5A9AF-A63D-9FD8-95BE-8D8507C89107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28DED04-3DE0-B7DA-BE31-8549A8ABCD01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24C6E1-DA99-9400-8A47-5CD18C9B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3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1E9F86-7266-D388-1F05-2C0555083A97}"/>
              </a:ext>
            </a:extLst>
          </p:cNvPr>
          <p:cNvSpPr txBox="1"/>
          <p:nvPr/>
        </p:nvSpPr>
        <p:spPr>
          <a:xfrm>
            <a:off x="840172" y="1034990"/>
            <a:ext cx="180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식물 인식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3061E-7225-88E3-B159-0E0C85B94E5F}"/>
              </a:ext>
            </a:extLst>
          </p:cNvPr>
          <p:cNvSpPr txBox="1"/>
          <p:nvPr/>
        </p:nvSpPr>
        <p:spPr>
          <a:xfrm>
            <a:off x="2380588" y="1213101"/>
            <a:ext cx="1534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Deep Learning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B5E914-81A0-B0B9-5B00-FC7BA7DAC111}"/>
              </a:ext>
            </a:extLst>
          </p:cNvPr>
          <p:cNvSpPr txBox="1"/>
          <p:nvPr/>
        </p:nvSpPr>
        <p:spPr>
          <a:xfrm>
            <a:off x="1085322" y="2393925"/>
            <a:ext cx="22047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+mn-ea"/>
              </a:rPr>
              <a:t>(1)</a:t>
            </a:r>
            <a:r>
              <a:rPr lang="ko-KR" altLang="en-US" sz="1500" b="1" dirty="0">
                <a:latin typeface="+mn-ea"/>
              </a:rPr>
              <a:t> 이미지 </a:t>
            </a:r>
            <a:r>
              <a:rPr lang="ko-KR" altLang="en-US" sz="1500" b="1" dirty="0" err="1">
                <a:latin typeface="+mn-ea"/>
              </a:rPr>
              <a:t>전처리</a:t>
            </a:r>
            <a:r>
              <a:rPr lang="ko-KR" altLang="en-US" sz="1500" b="1" dirty="0">
                <a:latin typeface="+mn-ea"/>
              </a:rPr>
              <a:t> 이슈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A40FB6-121C-19B0-D276-55485D6C85E8}"/>
              </a:ext>
            </a:extLst>
          </p:cNvPr>
          <p:cNvSpPr txBox="1"/>
          <p:nvPr/>
        </p:nvSpPr>
        <p:spPr>
          <a:xfrm>
            <a:off x="1165790" y="2814508"/>
            <a:ext cx="1019768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크롤링한 식물 이미지 데이터 →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 </a:t>
            </a:r>
            <a:r>
              <a:rPr lang="ko-KR" altLang="en-US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데이터의 부재</a:t>
            </a:r>
            <a:endParaRPr lang="en-US" altLang="ko-KR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식물을 화면 가운데에서 찍는다는 시나리오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가정 하에 이미지 중심 좌표 위주로 임의의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바운딩박스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좌표를 구해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생성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또한 식물이 중앙에 위치한 이미지 위주로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804799-2F10-28F6-86D7-D80046D07F57}"/>
              </a:ext>
            </a:extLst>
          </p:cNvPr>
          <p:cNvSpPr txBox="1"/>
          <p:nvPr/>
        </p:nvSpPr>
        <p:spPr>
          <a:xfrm>
            <a:off x="840172" y="1767099"/>
            <a:ext cx="6512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02</a:t>
            </a:r>
            <a:endParaRPr lang="ko-KR" altLang="en-US" sz="25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31DA09-6DAB-7539-8221-B964A4668063}"/>
              </a:ext>
            </a:extLst>
          </p:cNvPr>
          <p:cNvSpPr txBox="1"/>
          <p:nvPr/>
        </p:nvSpPr>
        <p:spPr>
          <a:xfrm>
            <a:off x="1341154" y="1813265"/>
            <a:ext cx="389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YOLOv5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E322161-D93C-6F3B-FE68-525E58CF4B6D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F8EF311-B051-09AC-8A3C-E24D4F95B600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3CE048D-13D9-4F9C-84F5-A22B346DC8BE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D19AEBA-7BC8-AB77-20AA-9E48EDDFD297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525AF90-F3A1-FAE6-F5DA-0A09CB1D52AA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EC5AAC5C-29F7-4BD5-8F78-23D850CB8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4491" y="4061954"/>
            <a:ext cx="1265980" cy="176105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2784BE-7FD8-D1AD-9A18-E5A0B7276F0C}"/>
              </a:ext>
            </a:extLst>
          </p:cNvPr>
          <p:cNvSpPr txBox="1"/>
          <p:nvPr/>
        </p:nvSpPr>
        <p:spPr>
          <a:xfrm>
            <a:off x="3186514" y="5189010"/>
            <a:ext cx="2065103" cy="108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81AB7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크기에 따라 </a:t>
            </a:r>
            <a:r>
              <a:rPr lang="ko-KR" altLang="en-US" sz="1100" b="1" dirty="0" err="1">
                <a:solidFill>
                  <a:srgbClr val="81AB7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바운딩</a:t>
            </a:r>
            <a:endParaRPr lang="en-US" altLang="ko-KR" sz="1100" b="1" dirty="0">
              <a:solidFill>
                <a:srgbClr val="81AB7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81AB7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박스의 비율도 변하도록 구현</a:t>
            </a:r>
            <a:endParaRPr lang="en-US" altLang="ko-KR" sz="1100" b="1" dirty="0">
              <a:solidFill>
                <a:srgbClr val="81AB7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81AB7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100" b="1" dirty="0">
                <a:solidFill>
                  <a:srgbClr val="81AB7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사진 크기와 상관없이</a:t>
            </a:r>
            <a:endParaRPr lang="en-US" altLang="ko-KR" sz="1100" b="1" dirty="0">
              <a:solidFill>
                <a:srgbClr val="81AB7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rgbClr val="81AB7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중앙을 </a:t>
            </a:r>
            <a:r>
              <a:rPr lang="en-US" altLang="ko-KR" sz="1100" b="1" dirty="0">
                <a:solidFill>
                  <a:srgbClr val="81AB7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 </a:t>
            </a:r>
            <a:r>
              <a:rPr lang="ko-KR" altLang="en-US" sz="1100" b="1" dirty="0">
                <a:solidFill>
                  <a:srgbClr val="81AB7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</a:t>
            </a:r>
            <a:r>
              <a:rPr lang="en-US" altLang="ko-KR" sz="1100" b="1" dirty="0">
                <a:solidFill>
                  <a:srgbClr val="81AB7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100" b="1" dirty="0">
              <a:solidFill>
                <a:srgbClr val="81AB7D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FBF367-F6A3-37AA-2741-D59752F6B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790" y="4013127"/>
            <a:ext cx="1713783" cy="180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C756406A-5723-EB65-867E-EC514EDC931D}"/>
              </a:ext>
            </a:extLst>
          </p:cNvPr>
          <p:cNvSpPr/>
          <p:nvPr/>
        </p:nvSpPr>
        <p:spPr>
          <a:xfrm>
            <a:off x="3096494" y="4649690"/>
            <a:ext cx="2491076" cy="526673"/>
          </a:xfrm>
          <a:prstGeom prst="rightArrow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E99467E-EA8D-418E-96BE-007367D960FE}"/>
              </a:ext>
            </a:extLst>
          </p:cNvPr>
          <p:cNvSpPr/>
          <p:nvPr/>
        </p:nvSpPr>
        <p:spPr>
          <a:xfrm>
            <a:off x="7346487" y="4681498"/>
            <a:ext cx="699216" cy="526673"/>
          </a:xfrm>
          <a:prstGeom prst="rightArrow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423EFC-7C8B-0B1F-356B-F60B228C3A08}"/>
              </a:ext>
            </a:extLst>
          </p:cNvPr>
          <p:cNvSpPr txBox="1"/>
          <p:nvPr/>
        </p:nvSpPr>
        <p:spPr>
          <a:xfrm>
            <a:off x="7070471" y="5306629"/>
            <a:ext cx="1183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81AB7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en-US" altLang="ko-KR" sz="1100" dirty="0">
                <a:solidFill>
                  <a:srgbClr val="81AB7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.txt </a:t>
            </a:r>
            <a:r>
              <a:rPr lang="ko-KR" altLang="en-US" sz="1100" dirty="0">
                <a:solidFill>
                  <a:srgbClr val="81AB7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생성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8ED5A-2BFC-3FCD-6783-89EE49C7A02A}"/>
              </a:ext>
            </a:extLst>
          </p:cNvPr>
          <p:cNvSpPr txBox="1"/>
          <p:nvPr/>
        </p:nvSpPr>
        <p:spPr>
          <a:xfrm>
            <a:off x="8366318" y="4738511"/>
            <a:ext cx="2428370" cy="2923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돋움체" panose="020B0609000101010101" pitchFamily="49" charset="-127"/>
                <a:ea typeface="돋움체" panose="020B0609000101010101" pitchFamily="49" charset="-127"/>
              </a:rPr>
              <a:t>1 0.497778 0.497778 0.8 0.8</a:t>
            </a:r>
            <a:endParaRPr lang="ko-KR" altLang="en-US" sz="13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1BA7F-4EAE-ED91-30B6-4456009D7846}"/>
              </a:ext>
            </a:extLst>
          </p:cNvPr>
          <p:cNvSpPr txBox="1"/>
          <p:nvPr/>
        </p:nvSpPr>
        <p:spPr>
          <a:xfrm>
            <a:off x="8121903" y="4090529"/>
            <a:ext cx="6790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ClassID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8038A3-708B-71BE-D80E-39B7479A8B19}"/>
              </a:ext>
            </a:extLst>
          </p:cNvPr>
          <p:cNvSpPr txBox="1"/>
          <p:nvPr/>
        </p:nvSpPr>
        <p:spPr>
          <a:xfrm>
            <a:off x="8298114" y="5358047"/>
            <a:ext cx="1412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CenterX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Width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5E15C3-AE07-A67E-BCCA-51E8189DF409}"/>
              </a:ext>
            </a:extLst>
          </p:cNvPr>
          <p:cNvSpPr txBox="1"/>
          <p:nvPr/>
        </p:nvSpPr>
        <p:spPr>
          <a:xfrm>
            <a:off x="9525757" y="5358047"/>
            <a:ext cx="1412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CenterY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Height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13AF04-D3D4-D8DB-2990-187243F117C4}"/>
              </a:ext>
            </a:extLst>
          </p:cNvPr>
          <p:cNvSpPr txBox="1"/>
          <p:nvPr/>
        </p:nvSpPr>
        <p:spPr>
          <a:xfrm>
            <a:off x="8939402" y="4068815"/>
            <a:ext cx="1412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(W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0.8) / Width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9BBB44-A16F-9BFC-9CDD-1CED1F426870}"/>
              </a:ext>
            </a:extLst>
          </p:cNvPr>
          <p:cNvSpPr txBox="1"/>
          <p:nvPr/>
        </p:nvSpPr>
        <p:spPr>
          <a:xfrm>
            <a:off x="10137713" y="4061954"/>
            <a:ext cx="1412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0.8) /Height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45042B-73A6-1670-1DC3-594EBB879D4C}"/>
              </a:ext>
            </a:extLst>
          </p:cNvPr>
          <p:cNvCxnSpPr>
            <a:cxnSpLocks/>
            <a:stCxn id="21" idx="0"/>
            <a:endCxn id="5" idx="2"/>
          </p:cNvCxnSpPr>
          <p:nvPr/>
        </p:nvCxnSpPr>
        <p:spPr>
          <a:xfrm flipH="1" flipV="1">
            <a:off x="8461450" y="4352139"/>
            <a:ext cx="7500" cy="386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4082768-A471-C26A-DE3B-EA7956ECD080}"/>
              </a:ext>
            </a:extLst>
          </p:cNvPr>
          <p:cNvCxnSpPr>
            <a:cxnSpLocks/>
          </p:cNvCxnSpPr>
          <p:nvPr/>
        </p:nvCxnSpPr>
        <p:spPr>
          <a:xfrm flipH="1" flipV="1">
            <a:off x="9817353" y="4346811"/>
            <a:ext cx="419222" cy="3863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EDD8713-ADCE-7B91-7EB0-50D7031EE3D2}"/>
              </a:ext>
            </a:extLst>
          </p:cNvPr>
          <p:cNvCxnSpPr>
            <a:cxnSpLocks/>
          </p:cNvCxnSpPr>
          <p:nvPr/>
        </p:nvCxnSpPr>
        <p:spPr>
          <a:xfrm flipV="1">
            <a:off x="10595050" y="4333089"/>
            <a:ext cx="0" cy="4041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0F9BB6F-8E5B-4667-5AA8-52970FFDF12D}"/>
              </a:ext>
            </a:extLst>
          </p:cNvPr>
          <p:cNvCxnSpPr>
            <a:cxnSpLocks/>
          </p:cNvCxnSpPr>
          <p:nvPr/>
        </p:nvCxnSpPr>
        <p:spPr>
          <a:xfrm>
            <a:off x="9015602" y="5029229"/>
            <a:ext cx="0" cy="3250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31D08B6-95C2-E133-3F29-457D8475806D}"/>
              </a:ext>
            </a:extLst>
          </p:cNvPr>
          <p:cNvCxnSpPr>
            <a:cxnSpLocks/>
          </p:cNvCxnSpPr>
          <p:nvPr/>
        </p:nvCxnSpPr>
        <p:spPr>
          <a:xfrm>
            <a:off x="9817353" y="5061866"/>
            <a:ext cx="172791" cy="2923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5C4532-63E9-A780-2BD2-1AD1EE870529}"/>
              </a:ext>
            </a:extLst>
          </p:cNvPr>
          <p:cNvSpPr/>
          <p:nvPr/>
        </p:nvSpPr>
        <p:spPr>
          <a:xfrm>
            <a:off x="8366318" y="4738511"/>
            <a:ext cx="205264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A8EEDA-DD95-30C2-953B-DD220950E132}"/>
              </a:ext>
            </a:extLst>
          </p:cNvPr>
          <p:cNvSpPr/>
          <p:nvPr/>
        </p:nvSpPr>
        <p:spPr>
          <a:xfrm>
            <a:off x="10060303" y="4737261"/>
            <a:ext cx="711884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1EAB4F-7724-C836-8746-82603A61936D}"/>
              </a:ext>
            </a:extLst>
          </p:cNvPr>
          <p:cNvSpPr/>
          <p:nvPr/>
        </p:nvSpPr>
        <p:spPr>
          <a:xfrm>
            <a:off x="8604057" y="4746268"/>
            <a:ext cx="1412913" cy="2923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87FD0-1B2E-6AF1-6912-1B3BB888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67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BE6EB6-B138-AE28-C158-433D21C43563}"/>
              </a:ext>
            </a:extLst>
          </p:cNvPr>
          <p:cNvSpPr txBox="1"/>
          <p:nvPr/>
        </p:nvSpPr>
        <p:spPr>
          <a:xfrm>
            <a:off x="840172" y="1034990"/>
            <a:ext cx="180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식물 인식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D8421-F912-0596-988E-1E22A85DA3AD}"/>
              </a:ext>
            </a:extLst>
          </p:cNvPr>
          <p:cNvSpPr txBox="1"/>
          <p:nvPr/>
        </p:nvSpPr>
        <p:spPr>
          <a:xfrm>
            <a:off x="2380588" y="1213101"/>
            <a:ext cx="1534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Deep Learning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F05581-33D3-327B-CD5A-C8BEC84495A4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0D75D8-E253-0CCD-5EAE-78C16A39EE3F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BCBA794-F3C5-7E69-1370-17931913F4FF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FE2C262-1A92-447F-A451-AFC43DC940F2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8E9561F-1AE9-0E28-7790-B02A4CF50DAD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5CE67DC-B40D-2756-DFDD-E33EAD60A809}"/>
              </a:ext>
            </a:extLst>
          </p:cNvPr>
          <p:cNvSpPr txBox="1"/>
          <p:nvPr/>
        </p:nvSpPr>
        <p:spPr>
          <a:xfrm>
            <a:off x="948173" y="2235726"/>
            <a:ext cx="8081527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Baseline Model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결과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94%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학습 결과 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96% 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</a:t>
            </a:r>
            <a:endParaRPr lang="en-US" altLang="ko-KR" sz="13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최종 모델은 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식물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21805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데이터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epoch 80, batch 32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학습시킨 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ver2 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사용</a:t>
            </a:r>
            <a:endParaRPr lang="en-US" altLang="ko-KR" sz="13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9771F16-094B-B2B8-53A3-795490764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107510"/>
              </p:ext>
            </p:extLst>
          </p:nvPr>
        </p:nvGraphicFramePr>
        <p:xfrm>
          <a:off x="1213874" y="3076368"/>
          <a:ext cx="9910751" cy="3102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560">
                  <a:extLst>
                    <a:ext uri="{9D8B030D-6E8A-4147-A177-3AD203B41FA5}">
                      <a16:colId xmlns:a16="http://schemas.microsoft.com/office/drawing/2014/main" val="2270117418"/>
                    </a:ext>
                  </a:extLst>
                </a:gridCol>
                <a:gridCol w="1810644">
                  <a:extLst>
                    <a:ext uri="{9D8B030D-6E8A-4147-A177-3AD203B41FA5}">
                      <a16:colId xmlns:a16="http://schemas.microsoft.com/office/drawing/2014/main" val="3153910825"/>
                    </a:ext>
                  </a:extLst>
                </a:gridCol>
                <a:gridCol w="3612288">
                  <a:extLst>
                    <a:ext uri="{9D8B030D-6E8A-4147-A177-3AD203B41FA5}">
                      <a16:colId xmlns:a16="http://schemas.microsoft.com/office/drawing/2014/main" val="2499328530"/>
                    </a:ext>
                  </a:extLst>
                </a:gridCol>
                <a:gridCol w="3502259">
                  <a:extLst>
                    <a:ext uri="{9D8B030D-6E8A-4147-A177-3AD203B41FA5}">
                      <a16:colId xmlns:a16="http://schemas.microsoft.com/office/drawing/2014/main" val="2390457513"/>
                    </a:ext>
                  </a:extLst>
                </a:gridCol>
              </a:tblGrid>
              <a:tr h="3696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Baseline Model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Model ver1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Model ver2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571665"/>
                  </a:ext>
                </a:extLst>
              </a:tr>
              <a:tr h="3696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 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개의 식물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7021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개의 식물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21805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0869242"/>
                  </a:ext>
                </a:extLst>
              </a:tr>
              <a:tr h="369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Batch_size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219621"/>
                  </a:ext>
                </a:extLst>
              </a:tr>
              <a:tr h="3696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Epoch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772396"/>
                  </a:ext>
                </a:extLst>
              </a:tr>
              <a:tr h="1624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mAP@0.5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all(0.942)</a:t>
                      </a:r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Stuckyi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(0.951),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geumjeonsoo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(0.929),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yeoincho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(0.946),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tableyaja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(0.956), monstera (0.928)</a:t>
                      </a:r>
                      <a:endParaRPr lang="en-US" altLang="ko-KR" sz="100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US" altLang="ko-KR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all (0.89)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오렌지자스민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(0.92),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뱅갈고무나무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(0.872),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스투키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(0.907),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로즈마리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(0.95),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아이비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(0.914),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금전수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(0.795),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여인초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(0.878),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율마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(0.932),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스킨답서스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(0.873),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산세베리아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(0.883),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홍콩야자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(0.891),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산호수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(0.89), 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개운죽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(0.897), 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테이블야자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(0.861), 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행운목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(0.873), 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몬스테라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(0.907)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 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all (0.967)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오렌지자스민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(0.977),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뱅갈고무나무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(0.967),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스투키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(0.96),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로즈마리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(0.975),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아이비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(0.968),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금전수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(0.944),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여인초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(0.98),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율마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(0.975),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스킨답서스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(0.939),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산세베리아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(0.966),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홍콩야자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(0.969),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산호수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(0.949),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개운죽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(0.979),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테이블야자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(0.975),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행운목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(0.972),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몬스테라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(0.982)</a:t>
                      </a:r>
                      <a:endParaRPr lang="ko-KR" altLang="en-US" sz="1000" b="0" dirty="0"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43445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770520-99DE-D2A2-7ACD-1A0A5D8D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FE4327-8CE3-17F7-230D-B3D411819602}"/>
              </a:ext>
            </a:extLst>
          </p:cNvPr>
          <p:cNvSpPr txBox="1"/>
          <p:nvPr/>
        </p:nvSpPr>
        <p:spPr>
          <a:xfrm>
            <a:off x="840171" y="1850315"/>
            <a:ext cx="326510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+mn-ea"/>
              </a:rPr>
              <a:t>(2)</a:t>
            </a:r>
            <a:r>
              <a:rPr lang="ko-KR" altLang="en-US" sz="1500" b="1" dirty="0">
                <a:latin typeface="+mn-ea"/>
              </a:rPr>
              <a:t> </a:t>
            </a:r>
            <a:r>
              <a:rPr lang="en-US" altLang="ko-KR" sz="1500" b="1" dirty="0">
                <a:latin typeface="+mn-ea"/>
              </a:rPr>
              <a:t>YOLOv5s </a:t>
            </a:r>
            <a:r>
              <a:rPr lang="ko-KR" altLang="en-US" sz="1500" b="1" dirty="0">
                <a:latin typeface="+mn-ea"/>
              </a:rPr>
              <a:t>최종모델 성능 개선</a:t>
            </a:r>
          </a:p>
        </p:txBody>
      </p:sp>
    </p:spTree>
    <p:extLst>
      <p:ext uri="{BB962C8B-B14F-4D97-AF65-F5344CB8AC3E}">
        <p14:creationId xmlns:p14="http://schemas.microsoft.com/office/powerpoint/2010/main" val="3640924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9B36EC-6830-1B90-544D-B06806C0F507}"/>
              </a:ext>
            </a:extLst>
          </p:cNvPr>
          <p:cNvSpPr txBox="1"/>
          <p:nvPr/>
        </p:nvSpPr>
        <p:spPr>
          <a:xfrm>
            <a:off x="840171" y="1850315"/>
            <a:ext cx="41223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+mn-ea"/>
              </a:rPr>
              <a:t>(3)</a:t>
            </a:r>
            <a:r>
              <a:rPr lang="ko-KR" altLang="en-US" sz="1500" b="1" dirty="0">
                <a:latin typeface="+mn-ea"/>
              </a:rPr>
              <a:t> </a:t>
            </a:r>
            <a:r>
              <a:rPr lang="en-US" altLang="ko-KR" sz="1500" b="1" dirty="0">
                <a:latin typeface="+mn-ea"/>
              </a:rPr>
              <a:t>YOLOv5s </a:t>
            </a:r>
            <a:r>
              <a:rPr lang="ko-KR" altLang="en-US" sz="1500" b="1" dirty="0">
                <a:latin typeface="+mn-ea"/>
              </a:rPr>
              <a:t>최종모델 학습결과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074958-8E70-427D-8AD9-4C896325715A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F4A176E-F857-197C-0E81-9B77BC0C4025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3E5C747-04EE-44C1-D74F-CF9698AF4984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39E5FE-29DD-44C9-D5D8-C46374B52E1E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B1C7FF-781C-1D59-F428-4D8C0BA099FF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82C940-3F59-4F39-7A1F-20CE2721030B}"/>
              </a:ext>
            </a:extLst>
          </p:cNvPr>
          <p:cNvSpPr txBox="1"/>
          <p:nvPr/>
        </p:nvSpPr>
        <p:spPr>
          <a:xfrm>
            <a:off x="840172" y="1034990"/>
            <a:ext cx="180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식물 인식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0D25C-7AFD-6B4F-A875-90CDCEBD9A3A}"/>
              </a:ext>
            </a:extLst>
          </p:cNvPr>
          <p:cNvSpPr txBox="1"/>
          <p:nvPr/>
        </p:nvSpPr>
        <p:spPr>
          <a:xfrm>
            <a:off x="2380588" y="1213101"/>
            <a:ext cx="1534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Deep Learning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68759F-F104-B846-0E03-EEE5AFEB7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41" y="3157416"/>
            <a:ext cx="3186001" cy="21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75A037-5660-2F76-03FB-BBF8A51B5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00" y="3157416"/>
            <a:ext cx="3186001" cy="21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0945AD6-7AF6-32F5-6A8C-05407FB432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1" t="49901" r="20750" b="2794"/>
          <a:stretch/>
        </p:blipFill>
        <p:spPr>
          <a:xfrm>
            <a:off x="1393957" y="3157416"/>
            <a:ext cx="1583110" cy="21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8E5D47-9CFC-BDCE-9F3D-AD062C32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ECDD2-A60C-B244-BA97-010249C5D065}"/>
              </a:ext>
            </a:extLst>
          </p:cNvPr>
          <p:cNvSpPr txBox="1"/>
          <p:nvPr/>
        </p:nvSpPr>
        <p:spPr>
          <a:xfrm>
            <a:off x="920640" y="2232785"/>
            <a:ext cx="825993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 지표로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mAP@0.5, PR Curve, F1 Score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지표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56A16C-9A6D-2889-F95B-262236EAA41B}"/>
              </a:ext>
            </a:extLst>
          </p:cNvPr>
          <p:cNvSpPr txBox="1"/>
          <p:nvPr/>
        </p:nvSpPr>
        <p:spPr>
          <a:xfrm>
            <a:off x="1213874" y="5428525"/>
            <a:ext cx="9758926" cy="9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Epoch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수가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80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 늘어나면서 </a:t>
            </a:r>
            <a:r>
              <a:rPr lang="ko-KR" altLang="en-US" sz="13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정확도는 계속해서 증가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모습을 확인할 수 있음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 Curve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정밀도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재현율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가지가 모두 그래프 </a:t>
            </a:r>
            <a:r>
              <a:rPr lang="ko-KR" altLang="en-US" sz="13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상단에서 높게 형성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되고 있으므로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모델이라고 볼 수 있음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F1 Score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재현율과 정밀도가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비슷해질수록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높아지는데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3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Confidence </a:t>
            </a:r>
            <a:r>
              <a:rPr lang="ko-KR" altLang="en-US" sz="13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레벨이 높아질수록 상위 값에 머물고 있으므로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성능이 높다고 볼 수 있음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F4A125-2DD9-4ECA-CE04-A271CF62D44A}"/>
              </a:ext>
            </a:extLst>
          </p:cNvPr>
          <p:cNvSpPr/>
          <p:nvPr/>
        </p:nvSpPr>
        <p:spPr>
          <a:xfrm>
            <a:off x="4276300" y="2780490"/>
            <a:ext cx="1188000" cy="2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 Curve</a:t>
            </a:r>
            <a:endParaRPr lang="ko-KR" altLang="en-US" sz="13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E3297F-58F9-134A-1204-560BF56473D9}"/>
              </a:ext>
            </a:extLst>
          </p:cNvPr>
          <p:cNvSpPr/>
          <p:nvPr/>
        </p:nvSpPr>
        <p:spPr>
          <a:xfrm>
            <a:off x="7730642" y="2782066"/>
            <a:ext cx="1188000" cy="2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 Score</a:t>
            </a:r>
            <a:endParaRPr lang="ko-KR" altLang="en-US" sz="13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52562C-CD49-51C0-4FDD-65B1764DC3DA}"/>
              </a:ext>
            </a:extLst>
          </p:cNvPr>
          <p:cNvSpPr/>
          <p:nvPr/>
        </p:nvSpPr>
        <p:spPr>
          <a:xfrm>
            <a:off x="1591512" y="2780490"/>
            <a:ext cx="1188000" cy="2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mAP@0.5</a:t>
            </a:r>
            <a:endParaRPr lang="ko-KR" altLang="en-US" sz="13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96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C7EE3A-AE25-A81D-D1AA-6F27837435FE}"/>
              </a:ext>
            </a:extLst>
          </p:cNvPr>
          <p:cNvSpPr txBox="1"/>
          <p:nvPr/>
        </p:nvSpPr>
        <p:spPr>
          <a:xfrm>
            <a:off x="840172" y="1831107"/>
            <a:ext cx="6512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01</a:t>
            </a:r>
            <a:endParaRPr lang="ko-KR" altLang="en-US" sz="25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919E5-4A0F-56C6-81B4-354E462CB4A6}"/>
              </a:ext>
            </a:extLst>
          </p:cNvPr>
          <p:cNvSpPr txBox="1"/>
          <p:nvPr/>
        </p:nvSpPr>
        <p:spPr>
          <a:xfrm>
            <a:off x="1341154" y="1877273"/>
            <a:ext cx="389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Baseline Model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D287692-8BCE-4088-812E-20A856103558}"/>
              </a:ext>
            </a:extLst>
          </p:cNvPr>
          <p:cNvSpPr txBox="1">
            <a:spLocks/>
          </p:cNvSpPr>
          <p:nvPr/>
        </p:nvSpPr>
        <p:spPr>
          <a:xfrm>
            <a:off x="1287154" y="2440009"/>
            <a:ext cx="8359558" cy="10910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모델 중 가장 접근성이 좋은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ResNet50, VGG16, Yolov5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성능 비교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ResNet50, VGG16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ImageDataGenerator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데이터 증식 후 모델링 진행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Yolov5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가장 성능이 좋으므로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Baseline Model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선정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7" name="표 32">
            <a:extLst>
              <a:ext uri="{FF2B5EF4-FFF2-40B4-BE49-F238E27FC236}">
                <a16:creationId xmlns:a16="http://schemas.microsoft.com/office/drawing/2014/main" id="{3DAB2EB4-D9C3-8ABA-E745-70AFAD2A5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556384"/>
              </p:ext>
            </p:extLst>
          </p:nvPr>
        </p:nvGraphicFramePr>
        <p:xfrm>
          <a:off x="1491408" y="3614842"/>
          <a:ext cx="9451998" cy="2547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892">
                  <a:extLst>
                    <a:ext uri="{9D8B030D-6E8A-4147-A177-3AD203B41FA5}">
                      <a16:colId xmlns:a16="http://schemas.microsoft.com/office/drawing/2014/main" val="380114398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2203436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32019673"/>
                    </a:ext>
                  </a:extLst>
                </a:gridCol>
                <a:gridCol w="3285306">
                  <a:extLst>
                    <a:ext uri="{9D8B030D-6E8A-4147-A177-3AD203B41FA5}">
                      <a16:colId xmlns:a16="http://schemas.microsoft.com/office/drawing/2014/main" val="3795455663"/>
                    </a:ext>
                  </a:extLst>
                </a:gridCol>
              </a:tblGrid>
              <a:tr h="2784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ResNet50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VGG16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YOLOv5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069693"/>
                  </a:ext>
                </a:extLst>
              </a:tr>
              <a:tr h="358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식물 종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개의 식물병과 정상 샘플데이터로 구성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흰가루병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정상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742471"/>
                  </a:ext>
                </a:extLst>
              </a:tr>
              <a:tr h="4981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 데이터 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총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23,541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흰가루병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2265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정상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21276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en-US" altLang="ko-KR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AIHub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노지작물 데이터의 고추 애호박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오이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호박 데이터 사용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224757"/>
                  </a:ext>
                </a:extLst>
              </a:tr>
              <a:tr h="2784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Test acc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0.956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106545"/>
                  </a:ext>
                </a:extLst>
              </a:tr>
              <a:tr h="2784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Test loss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0.119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0.16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043869"/>
                  </a:ext>
                </a:extLst>
              </a:tr>
              <a:tr h="663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mAP@0.5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All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(0.967)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Normal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data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(0.988),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powdery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mildew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(0.947)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58255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4977F46-3FED-3A03-6678-E8B9D4DAB661}"/>
              </a:ext>
            </a:extLst>
          </p:cNvPr>
          <p:cNvSpPr txBox="1"/>
          <p:nvPr/>
        </p:nvSpPr>
        <p:spPr>
          <a:xfrm>
            <a:off x="840172" y="1034990"/>
            <a:ext cx="2157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식물병</a:t>
            </a:r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4D503-9D8E-FA10-384D-2C9F10A7ED84}"/>
              </a:ext>
            </a:extLst>
          </p:cNvPr>
          <p:cNvSpPr txBox="1"/>
          <p:nvPr/>
        </p:nvSpPr>
        <p:spPr>
          <a:xfrm>
            <a:off x="2710526" y="1213101"/>
            <a:ext cx="1534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Deep Learning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9921ED-858A-CC28-E2FD-9C52B5A54B3D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4E0B849-0105-4F85-006C-2ED4B2E0FF89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486C90A-08CA-2719-E98F-753AADA720DE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F5C246F-F608-D04F-7BFE-EAE2D5A28B42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060DFB3-0059-77E6-6124-56497BF96CBD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4A1CF8-2193-E561-DA2A-5C2609A4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43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8F1817D-1A7B-F538-AC9C-25D7FAC36D1F}"/>
              </a:ext>
            </a:extLst>
          </p:cNvPr>
          <p:cNvSpPr txBox="1"/>
          <p:nvPr/>
        </p:nvSpPr>
        <p:spPr>
          <a:xfrm>
            <a:off x="840172" y="1831107"/>
            <a:ext cx="6512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02</a:t>
            </a:r>
            <a:endParaRPr lang="ko-KR" altLang="en-US" sz="25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FD541-D1D9-2B29-18F0-02260709623D}"/>
              </a:ext>
            </a:extLst>
          </p:cNvPr>
          <p:cNvSpPr txBox="1"/>
          <p:nvPr/>
        </p:nvSpPr>
        <p:spPr>
          <a:xfrm>
            <a:off x="1341154" y="1877273"/>
            <a:ext cx="389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YOLOv5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B5C11-02C2-DA70-3DC9-C59374477BCE}"/>
              </a:ext>
            </a:extLst>
          </p:cNvPr>
          <p:cNvSpPr txBox="1"/>
          <p:nvPr/>
        </p:nvSpPr>
        <p:spPr>
          <a:xfrm>
            <a:off x="1213874" y="2456807"/>
            <a:ext cx="286450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+mn-ea"/>
              </a:rPr>
              <a:t>(1)</a:t>
            </a:r>
            <a:r>
              <a:rPr lang="ko-KR" altLang="en-US" sz="1500" b="1" dirty="0">
                <a:latin typeface="+mn-ea"/>
              </a:rPr>
              <a:t> 이미지 및 라벨 </a:t>
            </a:r>
            <a:r>
              <a:rPr lang="ko-KR" altLang="en-US" sz="1500" b="1" dirty="0" err="1">
                <a:latin typeface="+mn-ea"/>
              </a:rPr>
              <a:t>전처리</a:t>
            </a:r>
            <a:r>
              <a:rPr lang="ko-KR" altLang="en-US" sz="1500" b="1" dirty="0">
                <a:latin typeface="+mn-ea"/>
              </a:rPr>
              <a:t> 이슈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5C481-AE54-3A3C-2948-9D5CF38E2FC4}"/>
              </a:ext>
            </a:extLst>
          </p:cNvPr>
          <p:cNvSpPr txBox="1"/>
          <p:nvPr/>
        </p:nvSpPr>
        <p:spPr>
          <a:xfrm>
            <a:off x="1321874" y="2906203"/>
            <a:ext cx="9013331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AIHub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노지작물 질병진단 이미지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 데이터 활용 →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동일한 파일명으로 이미지와 라벨 데이터가 매치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되어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이름 예시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V006_77_1_05_03_05_2_3_ABCD123_20200911_001_S01.jpg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B9B0D9-7EB9-D8A9-25BB-A82D487DA586}"/>
              </a:ext>
            </a:extLst>
          </p:cNvPr>
          <p:cNvSpPr/>
          <p:nvPr/>
        </p:nvSpPr>
        <p:spPr>
          <a:xfrm>
            <a:off x="3845363" y="3314518"/>
            <a:ext cx="852752" cy="2519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A897DAB-9A54-3580-9F83-B9B946D46D16}"/>
              </a:ext>
            </a:extLst>
          </p:cNvPr>
          <p:cNvGrpSpPr/>
          <p:nvPr/>
        </p:nvGrpSpPr>
        <p:grpSpPr>
          <a:xfrm>
            <a:off x="1350178" y="4127881"/>
            <a:ext cx="9491644" cy="1957716"/>
            <a:chOff x="1314334" y="3349061"/>
            <a:chExt cx="9491644" cy="19577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79E3CC3-F6BA-9224-7593-9F8D422926B2}"/>
                </a:ext>
              </a:extLst>
            </p:cNvPr>
            <p:cNvSpPr/>
            <p:nvPr/>
          </p:nvSpPr>
          <p:spPr>
            <a:xfrm>
              <a:off x="1315640" y="3751489"/>
              <a:ext cx="3089650" cy="155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A3D6995-9187-C731-89E3-7014BB7F7E9D}"/>
                </a:ext>
              </a:extLst>
            </p:cNvPr>
            <p:cNvSpPr/>
            <p:nvPr/>
          </p:nvSpPr>
          <p:spPr>
            <a:xfrm>
              <a:off x="1314334" y="3748232"/>
              <a:ext cx="3089650" cy="159940"/>
            </a:xfrm>
            <a:prstGeom prst="rect">
              <a:avLst/>
            </a:prstGeom>
            <a:solidFill>
              <a:srgbClr val="81AB7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C862DF-45A9-3F2C-469C-36AC6FA140D4}"/>
                </a:ext>
              </a:extLst>
            </p:cNvPr>
            <p:cNvSpPr txBox="1"/>
            <p:nvPr/>
          </p:nvSpPr>
          <p:spPr>
            <a:xfrm>
              <a:off x="2228546" y="3352320"/>
              <a:ext cx="1335456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흰가루병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C9FABF-8DD5-AFCF-0380-8EF47C2D9469}"/>
                </a:ext>
              </a:extLst>
            </p:cNvPr>
            <p:cNvSpPr txBox="1"/>
            <p:nvPr/>
          </p:nvSpPr>
          <p:spPr>
            <a:xfrm>
              <a:off x="1314335" y="3922938"/>
              <a:ext cx="3089650" cy="1337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①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흰가루병에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해당하는 작물만 추출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(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작물코드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고추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01,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애호박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04,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오이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06,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호박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②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촬영부위 코드가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잎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(03)’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 데이터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③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질병코드 중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흰가루병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데이터만 추출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(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고추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애호박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08,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오이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12,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호박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20)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799331A-4DD0-5719-FADB-BB6C94FDBEDE}"/>
                </a:ext>
              </a:extLst>
            </p:cNvPr>
            <p:cNvSpPr/>
            <p:nvPr/>
          </p:nvSpPr>
          <p:spPr>
            <a:xfrm>
              <a:off x="4516637" y="3748232"/>
              <a:ext cx="3089650" cy="155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F642050-4423-1CF0-CF48-8E5B7507529A}"/>
                </a:ext>
              </a:extLst>
            </p:cNvPr>
            <p:cNvSpPr/>
            <p:nvPr/>
          </p:nvSpPr>
          <p:spPr>
            <a:xfrm>
              <a:off x="4515331" y="3748231"/>
              <a:ext cx="3089650" cy="156682"/>
            </a:xfrm>
            <a:prstGeom prst="rect">
              <a:avLst/>
            </a:prstGeom>
            <a:solidFill>
              <a:srgbClr val="C3AF9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86D49C-7887-230E-3749-93669CC04C3F}"/>
                </a:ext>
              </a:extLst>
            </p:cNvPr>
            <p:cNvSpPr txBox="1"/>
            <p:nvPr/>
          </p:nvSpPr>
          <p:spPr>
            <a:xfrm>
              <a:off x="5429543" y="3349063"/>
              <a:ext cx="1335456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노균병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0390C-2200-707B-03D6-DF7EC66A6CE1}"/>
                </a:ext>
              </a:extLst>
            </p:cNvPr>
            <p:cNvSpPr txBox="1"/>
            <p:nvPr/>
          </p:nvSpPr>
          <p:spPr>
            <a:xfrm>
              <a:off x="4515332" y="3919681"/>
              <a:ext cx="3089650" cy="1337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①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노균병에 해당하는 작물만 추출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(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작물코드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02,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애호박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04,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오이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06,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호박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②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촬영부위 코드가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잎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(03)’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 데이터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③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질병코드 중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노균병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데이터만 추출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(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04,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애호박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07,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오이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11,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호박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19)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FAAE031-B976-3F0E-52E6-25C2BD991A2B}"/>
                </a:ext>
              </a:extLst>
            </p:cNvPr>
            <p:cNvSpPr/>
            <p:nvPr/>
          </p:nvSpPr>
          <p:spPr>
            <a:xfrm>
              <a:off x="7716328" y="3748230"/>
              <a:ext cx="3089650" cy="1555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74DC914-B60E-9B54-FD4A-32E3B0DD1F4F}"/>
                </a:ext>
              </a:extLst>
            </p:cNvPr>
            <p:cNvSpPr/>
            <p:nvPr/>
          </p:nvSpPr>
          <p:spPr>
            <a:xfrm>
              <a:off x="7715022" y="3744973"/>
              <a:ext cx="3089650" cy="159940"/>
            </a:xfrm>
            <a:prstGeom prst="rect">
              <a:avLst/>
            </a:prstGeom>
            <a:solidFill>
              <a:srgbClr val="81AB7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C2FDDE-D7D5-1146-D371-3AE0B759818E}"/>
                </a:ext>
              </a:extLst>
            </p:cNvPr>
            <p:cNvSpPr txBox="1"/>
            <p:nvPr/>
          </p:nvSpPr>
          <p:spPr>
            <a:xfrm>
              <a:off x="8629234" y="3349061"/>
              <a:ext cx="1335456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&lt;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정상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&gt;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1AD5FF-3D0F-9156-8ED1-83E058409851}"/>
                </a:ext>
              </a:extLst>
            </p:cNvPr>
            <p:cNvSpPr txBox="1"/>
            <p:nvPr/>
          </p:nvSpPr>
          <p:spPr>
            <a:xfrm>
              <a:off x="7715023" y="3919679"/>
              <a:ext cx="3089650" cy="1337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①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흰가루병에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해당하는 작물만 추출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(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작물코드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고추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01,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애호박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04,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오이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06, </a:t>
              </a:r>
              <a:r>
                <a:rPr lang="ko-KR" altLang="en-US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호박 </a:t>
              </a:r>
              <a:r>
                <a:rPr lang="en-US" altLang="ko-KR" sz="1100" b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②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촬영부위 코드가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‘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잎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(03)’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 데이터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③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질병코드 중 </a:t>
              </a:r>
              <a:r>
                <a:rPr lang="ko-KR" altLang="en-US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흰가루병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데이터만 추출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(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고추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애호박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08,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오이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12,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호박 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20)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82C80B-E31D-282C-8BD5-6A74A55EA00E}"/>
              </a:ext>
            </a:extLst>
          </p:cNvPr>
          <p:cNvSpPr txBox="1"/>
          <p:nvPr/>
        </p:nvSpPr>
        <p:spPr>
          <a:xfrm>
            <a:off x="3351886" y="3813557"/>
            <a:ext cx="1890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질병코드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작물코드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촬영부위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CEED695-21D4-D728-5283-8D285F834789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271739" y="3566458"/>
            <a:ext cx="0" cy="242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7C949B5-F7A5-F095-48AD-D1C446E1E2B7}"/>
              </a:ext>
            </a:extLst>
          </p:cNvPr>
          <p:cNvCxnSpPr>
            <a:cxnSpLocks/>
          </p:cNvCxnSpPr>
          <p:nvPr/>
        </p:nvCxnSpPr>
        <p:spPr>
          <a:xfrm flipH="1">
            <a:off x="3799397" y="3562934"/>
            <a:ext cx="161585" cy="2289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A26733-8899-0366-8455-1A2DA772997B}"/>
              </a:ext>
            </a:extLst>
          </p:cNvPr>
          <p:cNvCxnSpPr>
            <a:cxnSpLocks/>
          </p:cNvCxnSpPr>
          <p:nvPr/>
        </p:nvCxnSpPr>
        <p:spPr>
          <a:xfrm>
            <a:off x="4582497" y="3566458"/>
            <a:ext cx="161584" cy="218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8908B9A-E1EB-D5E5-77F8-521750A31B14}"/>
              </a:ext>
            </a:extLst>
          </p:cNvPr>
          <p:cNvSpPr txBox="1"/>
          <p:nvPr/>
        </p:nvSpPr>
        <p:spPr>
          <a:xfrm>
            <a:off x="840172" y="1034990"/>
            <a:ext cx="2157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식물병</a:t>
            </a:r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인식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CEB82A7-E79F-9B30-78CA-CC7769114D16}"/>
              </a:ext>
            </a:extLst>
          </p:cNvPr>
          <p:cNvSpPr txBox="1"/>
          <p:nvPr/>
        </p:nvSpPr>
        <p:spPr>
          <a:xfrm>
            <a:off x="2710526" y="1213101"/>
            <a:ext cx="1534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Deep Learning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F7BE519-31B6-31AD-6CF1-813B579578F5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4DC4A4D-FB79-948E-ED32-F7AD59798FF3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9718599-CFA3-6E25-A057-C29A32692461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E8DB4B74-A323-6BCF-04EC-8A8622186AD5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55F3877-66B0-29B9-E7C4-1AA4AD515744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6B423A-75D7-EE39-3434-C490BEC0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2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0E742D4-5DFB-9342-5FB7-1F78B9C2E715}"/>
              </a:ext>
            </a:extLst>
          </p:cNvPr>
          <p:cNvSpPr txBox="1"/>
          <p:nvPr/>
        </p:nvSpPr>
        <p:spPr>
          <a:xfrm>
            <a:off x="894173" y="1832410"/>
            <a:ext cx="9245660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Yolov5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모델에서 필요한 라벨 데이터 형식은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.txt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파일이므로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AIHub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업로드 되어 있는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파일의 값을 추출하여 변환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DD9A44-0CF1-AE61-8C72-032A2E4A6851}"/>
              </a:ext>
            </a:extLst>
          </p:cNvPr>
          <p:cNvSpPr txBox="1"/>
          <p:nvPr/>
        </p:nvSpPr>
        <p:spPr>
          <a:xfrm>
            <a:off x="1213874" y="2368883"/>
            <a:ext cx="4053070" cy="38318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"description"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"image"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"V006_79_0_00_01_03_11_0_b02_20201013_0001_S01_1.jpg"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"date"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"2020/10/13"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"worker"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9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"height"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3024,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"width"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4032,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"task"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79,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"type"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0,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"region"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9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endParaRPr lang="en-US" altLang="ko-KR" sz="9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"annotations"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"disease"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0,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"crop"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1,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"area"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3,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"grow"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11,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"risk"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0,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"points"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[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xtl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2327,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ytl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1576,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xbr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2933,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 err="1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ybr</a:t>
            </a:r>
            <a:r>
              <a:rPr lang="en-US" altLang="ko-KR" sz="900" dirty="0">
                <a:solidFill>
                  <a:srgbClr val="2E75B6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2550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r>
              <a:rPr lang="ko-KR" altLang="en-US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9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F461964-0F2E-0373-17D9-0ABE8AE5E398}"/>
              </a:ext>
            </a:extLst>
          </p:cNvPr>
          <p:cNvSpPr/>
          <p:nvPr/>
        </p:nvSpPr>
        <p:spPr>
          <a:xfrm>
            <a:off x="5580127" y="3030617"/>
            <a:ext cx="1120678" cy="503317"/>
          </a:xfrm>
          <a:prstGeom prst="rightArrow">
            <a:avLst>
              <a:gd name="adj1" fmla="val 50000"/>
              <a:gd name="adj2" fmla="val 64534"/>
            </a:avLst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74CA62-218E-A04E-2D93-833DFCD3DB7D}"/>
              </a:ext>
            </a:extLst>
          </p:cNvPr>
          <p:cNvSpPr/>
          <p:nvPr/>
        </p:nvSpPr>
        <p:spPr>
          <a:xfrm>
            <a:off x="7013988" y="2368883"/>
            <a:ext cx="3822191" cy="18888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Description</a:t>
            </a: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image, height, width </a:t>
            </a: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</a:t>
            </a:r>
            <a:endParaRPr lang="en-US" altLang="ko-KR" sz="1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Annotations</a:t>
            </a: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disease, points </a:t>
            </a: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사용하여</a:t>
            </a:r>
            <a:endParaRPr lang="en-US" altLang="ko-KR" sz="1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정상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흰가루병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r>
              <a:rPr lang="en-US" altLang="ko-KR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노균병</a:t>
            </a: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endParaRPr lang="en-US" altLang="ko-KR" sz="1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설정하고</a:t>
            </a:r>
            <a:r>
              <a: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바운딩박스</a:t>
            </a: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좌표를 </a:t>
            </a:r>
            <a:r>
              <a:rPr lang="en-US" altLang="ko-KR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txt </a:t>
            </a:r>
            <a:r>
              <a:rPr lang="ko-KR" altLang="en-US" sz="13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파일로 저장</a:t>
            </a:r>
            <a:endParaRPr lang="en-US" altLang="ko-KR" sz="1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1692A-46ED-071C-0D49-BB81C0A6214F}"/>
              </a:ext>
            </a:extLst>
          </p:cNvPr>
          <p:cNvSpPr txBox="1"/>
          <p:nvPr/>
        </p:nvSpPr>
        <p:spPr>
          <a:xfrm>
            <a:off x="5134848" y="3622634"/>
            <a:ext cx="19223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81AB7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데이터 추출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B656CD-B24D-E444-CDB2-806EA2C86304}"/>
              </a:ext>
            </a:extLst>
          </p:cNvPr>
          <p:cNvSpPr txBox="1"/>
          <p:nvPr/>
        </p:nvSpPr>
        <p:spPr>
          <a:xfrm>
            <a:off x="7019005" y="5671867"/>
            <a:ext cx="3817174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0 0.400109 0.631250 0.692969 0.713278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0 0.741016 0.522222 0.314984 0.933333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59FE999-D37A-D864-C6D9-5600B467F73C}"/>
              </a:ext>
            </a:extLst>
          </p:cNvPr>
          <p:cNvSpPr/>
          <p:nvPr/>
        </p:nvSpPr>
        <p:spPr>
          <a:xfrm rot="5400000">
            <a:off x="8456108" y="4692965"/>
            <a:ext cx="983129" cy="558322"/>
          </a:xfrm>
          <a:prstGeom prst="rightArrow">
            <a:avLst>
              <a:gd name="adj1" fmla="val 50000"/>
              <a:gd name="adj2" fmla="val 64534"/>
            </a:avLst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A12147-759C-54EA-7AF0-495CFFE97F4C}"/>
              </a:ext>
            </a:extLst>
          </p:cNvPr>
          <p:cNvSpPr txBox="1"/>
          <p:nvPr/>
        </p:nvSpPr>
        <p:spPr>
          <a:xfrm>
            <a:off x="9226835" y="4696735"/>
            <a:ext cx="1880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81AB7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변환 후 </a:t>
            </a:r>
            <a:r>
              <a:rPr lang="en-US" altLang="ko-KR" sz="1100" dirty="0">
                <a:solidFill>
                  <a:srgbClr val="81AB7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txt </a:t>
            </a:r>
            <a:r>
              <a:rPr lang="ko-KR" altLang="en-US" sz="1100" dirty="0">
                <a:solidFill>
                  <a:srgbClr val="81AB7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파일에 저장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B217B3-82D6-6C02-8827-65BF4DF4FE1C}"/>
              </a:ext>
            </a:extLst>
          </p:cNvPr>
          <p:cNvSpPr txBox="1"/>
          <p:nvPr/>
        </p:nvSpPr>
        <p:spPr>
          <a:xfrm>
            <a:off x="840172" y="1034990"/>
            <a:ext cx="2157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식물병</a:t>
            </a:r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7DA1BD-3556-E54F-D2EC-9A6A82FDE378}"/>
              </a:ext>
            </a:extLst>
          </p:cNvPr>
          <p:cNvSpPr txBox="1"/>
          <p:nvPr/>
        </p:nvSpPr>
        <p:spPr>
          <a:xfrm>
            <a:off x="2710526" y="1213101"/>
            <a:ext cx="1534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Deep Learning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CFA7632-9E0D-C312-22DA-4412985698C2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7E15EDC-00E9-1B26-7055-1907487FB839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4DE23E-EFF1-C905-48A2-55BB4421AECB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DE99D76-F6D9-B64E-B8B7-795618873EE4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EB46F70-9E0A-FCDB-7CA8-1133DFFF5311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F959FA-BBB0-63DB-D4D4-998864E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03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503FC3F-214F-EE5F-6E5C-46CF0F8F239F}"/>
              </a:ext>
            </a:extLst>
          </p:cNvPr>
          <p:cNvSpPr txBox="1"/>
          <p:nvPr/>
        </p:nvSpPr>
        <p:spPr>
          <a:xfrm>
            <a:off x="840171" y="1850315"/>
            <a:ext cx="28650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+mn-ea"/>
              </a:rPr>
              <a:t>(2)</a:t>
            </a:r>
            <a:r>
              <a:rPr lang="ko-KR" altLang="en-US" sz="1500" b="1" dirty="0">
                <a:latin typeface="+mn-ea"/>
              </a:rPr>
              <a:t> </a:t>
            </a:r>
            <a:r>
              <a:rPr lang="en-US" altLang="ko-KR" sz="1500" b="1" dirty="0">
                <a:latin typeface="+mn-ea"/>
              </a:rPr>
              <a:t>Yolov5s </a:t>
            </a:r>
            <a:r>
              <a:rPr lang="ko-KR" altLang="en-US" sz="1500" b="1" dirty="0">
                <a:latin typeface="+mn-ea"/>
              </a:rPr>
              <a:t>모델 성능 개선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C7A5E7-0240-9DA1-E91B-B19B3D9CCD2C}"/>
              </a:ext>
            </a:extLst>
          </p:cNvPr>
          <p:cNvSpPr txBox="1"/>
          <p:nvPr/>
        </p:nvSpPr>
        <p:spPr>
          <a:xfrm>
            <a:off x="920640" y="2232785"/>
            <a:ext cx="8259936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과정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식물병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흰가루병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노균병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정상 데이터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개수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6811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흰가루병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2265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노균병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1546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정상 데이터 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3000</a:t>
            </a:r>
            <a:r>
              <a:rPr lang="ko-KR" altLang="en-US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1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사이즈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224 X 224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고정하고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Batch_size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Epoch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수를 변경하면서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mAP@0.5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값을 확인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2" name="표 16">
            <a:extLst>
              <a:ext uri="{FF2B5EF4-FFF2-40B4-BE49-F238E27FC236}">
                <a16:creationId xmlns:a16="http://schemas.microsoft.com/office/drawing/2014/main" id="{FCA8D0F4-7621-DCBB-8B71-C79A1AC34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804001"/>
              </p:ext>
            </p:extLst>
          </p:nvPr>
        </p:nvGraphicFramePr>
        <p:xfrm>
          <a:off x="1258234" y="4414212"/>
          <a:ext cx="9675532" cy="200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892">
                  <a:extLst>
                    <a:ext uri="{9D8B030D-6E8A-4147-A177-3AD203B41FA5}">
                      <a16:colId xmlns:a16="http://schemas.microsoft.com/office/drawing/2014/main" val="1979368193"/>
                    </a:ext>
                  </a:extLst>
                </a:gridCol>
                <a:gridCol w="2761880">
                  <a:extLst>
                    <a:ext uri="{9D8B030D-6E8A-4147-A177-3AD203B41FA5}">
                      <a16:colId xmlns:a16="http://schemas.microsoft.com/office/drawing/2014/main" val="1887828838"/>
                    </a:ext>
                  </a:extLst>
                </a:gridCol>
                <a:gridCol w="2761880">
                  <a:extLst>
                    <a:ext uri="{9D8B030D-6E8A-4147-A177-3AD203B41FA5}">
                      <a16:colId xmlns:a16="http://schemas.microsoft.com/office/drawing/2014/main" val="767242175"/>
                    </a:ext>
                  </a:extLst>
                </a:gridCol>
                <a:gridCol w="2761880">
                  <a:extLst>
                    <a:ext uri="{9D8B030D-6E8A-4147-A177-3AD203B41FA5}">
                      <a16:colId xmlns:a16="http://schemas.microsoft.com/office/drawing/2014/main" val="204359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Model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ver1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Model ver2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Model ver3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7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Batch_size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86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Epoch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117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mAP@0.5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all (0.923),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정상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(0.949),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흰가루병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(0.935),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노균병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(0.885)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all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(0.931),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(0.959),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흰가루병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(0.916),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노균병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(0.917)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all (0.948)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정상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(0.951),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흰가루병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(0.947),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노균병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(0.945)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94573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DAD15F6-ABA5-B89E-2CC4-1B8DABC10985}"/>
              </a:ext>
            </a:extLst>
          </p:cNvPr>
          <p:cNvSpPr txBox="1"/>
          <p:nvPr/>
        </p:nvSpPr>
        <p:spPr>
          <a:xfrm>
            <a:off x="898644" y="3586682"/>
            <a:ext cx="7550870" cy="707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 Model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Batch_size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64, Epoch 50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두었을 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mAP@0.5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0.948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가장 높은 정확도를 보임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5BDCF-13D3-AA26-6AB0-11D4B06B41FE}"/>
              </a:ext>
            </a:extLst>
          </p:cNvPr>
          <p:cNvSpPr txBox="1"/>
          <p:nvPr/>
        </p:nvSpPr>
        <p:spPr>
          <a:xfrm>
            <a:off x="840172" y="1034990"/>
            <a:ext cx="2157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식물병</a:t>
            </a:r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E92EA-E713-AAB1-F5DF-91E4E466A1CD}"/>
              </a:ext>
            </a:extLst>
          </p:cNvPr>
          <p:cNvSpPr txBox="1"/>
          <p:nvPr/>
        </p:nvSpPr>
        <p:spPr>
          <a:xfrm>
            <a:off x="2710526" y="1213101"/>
            <a:ext cx="1534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Deep Learning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F68AAF4-E187-FE4B-4854-2DC6F9DC878C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D44D26F-4735-731E-24B0-C7B9E7F8A9EE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F78A85E-C44B-7B79-032F-971B2BF75449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89EABAE-B839-E924-B0FE-12EA9260578C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5C10ED5-9928-75F4-49AB-A3A969ED3499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034A7-B41A-F42F-C7D5-222F64D8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48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A7A0EC-B176-0CB1-27FE-9D724D176FF0}"/>
              </a:ext>
            </a:extLst>
          </p:cNvPr>
          <p:cNvSpPr txBox="1"/>
          <p:nvPr/>
        </p:nvSpPr>
        <p:spPr>
          <a:xfrm>
            <a:off x="840173" y="923610"/>
            <a:ext cx="263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4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685801-B660-112B-4735-040B6D668A71}"/>
              </a:ext>
            </a:extLst>
          </p:cNvPr>
          <p:cNvSpPr txBox="1"/>
          <p:nvPr/>
        </p:nvSpPr>
        <p:spPr>
          <a:xfrm>
            <a:off x="1695575" y="2100345"/>
            <a:ext cx="336798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기획 배경 및 목표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29183C4-EAC2-627A-92F3-99DC8E7FADAA}"/>
              </a:ext>
            </a:extLst>
          </p:cNvPr>
          <p:cNvSpPr/>
          <p:nvPr/>
        </p:nvSpPr>
        <p:spPr>
          <a:xfrm>
            <a:off x="894173" y="2083483"/>
            <a:ext cx="666804" cy="636998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128BFB-9175-BC89-1E2B-6B5E37B50901}"/>
              </a:ext>
            </a:extLst>
          </p:cNvPr>
          <p:cNvSpPr txBox="1"/>
          <p:nvPr/>
        </p:nvSpPr>
        <p:spPr>
          <a:xfrm>
            <a:off x="1041347" y="214037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688E38-BC51-209A-9676-435205EF7707}"/>
              </a:ext>
            </a:extLst>
          </p:cNvPr>
          <p:cNvSpPr txBox="1"/>
          <p:nvPr/>
        </p:nvSpPr>
        <p:spPr>
          <a:xfrm>
            <a:off x="1695575" y="3007649"/>
            <a:ext cx="336798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Plant Doctor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E1589C-42BE-DCE1-1F87-C3BA95DE888A}"/>
              </a:ext>
            </a:extLst>
          </p:cNvPr>
          <p:cNvSpPr txBox="1"/>
          <p:nvPr/>
        </p:nvSpPr>
        <p:spPr>
          <a:xfrm>
            <a:off x="1695573" y="4675015"/>
            <a:ext cx="336798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D01B86-D635-8F41-EF0F-0117A2BA85DB}"/>
              </a:ext>
            </a:extLst>
          </p:cNvPr>
          <p:cNvSpPr txBox="1"/>
          <p:nvPr/>
        </p:nvSpPr>
        <p:spPr>
          <a:xfrm>
            <a:off x="1695573" y="5255124"/>
            <a:ext cx="2771429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 및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Plant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Doctor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2D9A95-43B3-8415-D6A4-45EC5C8E6ED8}"/>
              </a:ext>
            </a:extLst>
          </p:cNvPr>
          <p:cNvSpPr txBox="1"/>
          <p:nvPr/>
        </p:nvSpPr>
        <p:spPr>
          <a:xfrm>
            <a:off x="1695573" y="3556049"/>
            <a:ext cx="2771429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흐름도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아키텍처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C1110-C296-3B24-AB67-32FCBB0DADB8}"/>
              </a:ext>
            </a:extLst>
          </p:cNvPr>
          <p:cNvSpPr txBox="1"/>
          <p:nvPr/>
        </p:nvSpPr>
        <p:spPr>
          <a:xfrm>
            <a:off x="7128445" y="2083209"/>
            <a:ext cx="336798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모델 구현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(CNN)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501989-3D6D-D126-8E29-14CF2E885CF0}"/>
              </a:ext>
            </a:extLst>
          </p:cNvPr>
          <p:cNvSpPr txBox="1"/>
          <p:nvPr/>
        </p:nvSpPr>
        <p:spPr>
          <a:xfrm>
            <a:off x="7128445" y="3816373"/>
            <a:ext cx="336798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서비스 구현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EB21BD-6D10-3234-F752-07C914B1FEB5}"/>
              </a:ext>
            </a:extLst>
          </p:cNvPr>
          <p:cNvSpPr txBox="1"/>
          <p:nvPr/>
        </p:nvSpPr>
        <p:spPr>
          <a:xfrm>
            <a:off x="7100096" y="5303709"/>
            <a:ext cx="336798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사업화 및 기대효과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발전방향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04FD6D-CB60-9A22-1117-579EE2B1EE08}"/>
              </a:ext>
            </a:extLst>
          </p:cNvPr>
          <p:cNvSpPr txBox="1"/>
          <p:nvPr/>
        </p:nvSpPr>
        <p:spPr>
          <a:xfrm>
            <a:off x="7128445" y="2624233"/>
            <a:ext cx="1655641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모형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 인식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식물병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EC6AF2-A548-BBA0-E307-E0A6FDFD6112}"/>
              </a:ext>
            </a:extLst>
          </p:cNvPr>
          <p:cNvSpPr txBox="1"/>
          <p:nvPr/>
        </p:nvSpPr>
        <p:spPr>
          <a:xfrm>
            <a:off x="7128445" y="4372887"/>
            <a:ext cx="2771429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소개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화면 및 기능 구현 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</a:t>
            </a:r>
            <a:r>
              <a:rPr lang="en-US" altLang="ko-KR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DABCB8F-9ED8-1C2C-6458-18BA1760DBB3}"/>
              </a:ext>
            </a:extLst>
          </p:cNvPr>
          <p:cNvSpPr/>
          <p:nvPr/>
        </p:nvSpPr>
        <p:spPr>
          <a:xfrm>
            <a:off x="894173" y="3047356"/>
            <a:ext cx="666804" cy="636998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35B79B-D3BA-FB27-EE70-AA03833D9328}"/>
              </a:ext>
            </a:extLst>
          </p:cNvPr>
          <p:cNvSpPr txBox="1"/>
          <p:nvPr/>
        </p:nvSpPr>
        <p:spPr>
          <a:xfrm>
            <a:off x="1041347" y="310424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A172FD0A-0C82-D78C-09F4-1213A24930B5}"/>
              </a:ext>
            </a:extLst>
          </p:cNvPr>
          <p:cNvSpPr/>
          <p:nvPr/>
        </p:nvSpPr>
        <p:spPr>
          <a:xfrm>
            <a:off x="894171" y="4675015"/>
            <a:ext cx="666804" cy="636998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7A2784-4E5B-9E2D-A977-CDA991039461}"/>
              </a:ext>
            </a:extLst>
          </p:cNvPr>
          <p:cNvSpPr txBox="1"/>
          <p:nvPr/>
        </p:nvSpPr>
        <p:spPr>
          <a:xfrm>
            <a:off x="1041345" y="473190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E208C0D-DBF1-DD30-E9E3-DEE1E653509A}"/>
              </a:ext>
            </a:extLst>
          </p:cNvPr>
          <p:cNvSpPr/>
          <p:nvPr/>
        </p:nvSpPr>
        <p:spPr>
          <a:xfrm>
            <a:off x="6314467" y="2083483"/>
            <a:ext cx="666804" cy="636998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E7B3B6-9784-8405-B912-E8080DFA540B}"/>
              </a:ext>
            </a:extLst>
          </p:cNvPr>
          <p:cNvSpPr txBox="1"/>
          <p:nvPr/>
        </p:nvSpPr>
        <p:spPr>
          <a:xfrm>
            <a:off x="6461641" y="214037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4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87238F8-5CBF-8052-4F4D-E4CFF8E73C14}"/>
              </a:ext>
            </a:extLst>
          </p:cNvPr>
          <p:cNvSpPr/>
          <p:nvPr/>
        </p:nvSpPr>
        <p:spPr>
          <a:xfrm>
            <a:off x="6319816" y="3821163"/>
            <a:ext cx="666804" cy="636998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A449F8-7E46-E0CB-72CC-63972D243104}"/>
              </a:ext>
            </a:extLst>
          </p:cNvPr>
          <p:cNvSpPr txBox="1"/>
          <p:nvPr/>
        </p:nvSpPr>
        <p:spPr>
          <a:xfrm>
            <a:off x="6466990" y="387805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5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9F3F0E9-DD75-2CF6-A6D2-663547C14FDF}"/>
              </a:ext>
            </a:extLst>
          </p:cNvPr>
          <p:cNvSpPr/>
          <p:nvPr/>
        </p:nvSpPr>
        <p:spPr>
          <a:xfrm>
            <a:off x="6314467" y="5311418"/>
            <a:ext cx="666804" cy="636998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DBF3BB-A928-390E-1241-A043865654DA}"/>
              </a:ext>
            </a:extLst>
          </p:cNvPr>
          <p:cNvSpPr txBox="1"/>
          <p:nvPr/>
        </p:nvSpPr>
        <p:spPr>
          <a:xfrm>
            <a:off x="6461641" y="536830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6</a:t>
            </a:r>
            <a:endParaRPr lang="ko-KR" altLang="en-US" sz="2800" b="1" dirty="0">
              <a:solidFill>
                <a:schemeClr val="accent6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9349AC2-5F00-8F66-B25C-49AFEAB20DB4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  <a:solidFill>
            <a:schemeClr val="bg1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A9DE0DB-0C93-A3AC-EF60-A743C68EAB9B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3B828F8-EF44-1267-CF1C-8566882CAE2C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C71A5C8-C7B1-53F9-2F78-48D6E4D99EF3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F106E22-3CE2-21CA-4B64-1EC767D46E9F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9677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FEB5310-7A73-55CD-284D-579858691A59}"/>
              </a:ext>
            </a:extLst>
          </p:cNvPr>
          <p:cNvSpPr txBox="1"/>
          <p:nvPr/>
        </p:nvSpPr>
        <p:spPr>
          <a:xfrm>
            <a:off x="840172" y="1850315"/>
            <a:ext cx="29126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latin typeface="+mn-ea"/>
              </a:rPr>
              <a:t>(3)</a:t>
            </a:r>
            <a:r>
              <a:rPr lang="ko-KR" altLang="en-US" sz="1500" b="1" dirty="0">
                <a:latin typeface="+mn-ea"/>
              </a:rPr>
              <a:t> </a:t>
            </a:r>
            <a:r>
              <a:rPr lang="en-US" altLang="ko-KR" sz="1500" b="1" dirty="0">
                <a:latin typeface="+mn-ea"/>
              </a:rPr>
              <a:t>Yolov5s </a:t>
            </a:r>
            <a:r>
              <a:rPr lang="ko-KR" altLang="en-US" sz="1500" b="1" dirty="0">
                <a:latin typeface="+mn-ea"/>
              </a:rPr>
              <a:t>모델 학습결과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0C7E0C-9E14-1B92-BC59-CC11C5D9C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3" t="49703" r="20159" b="2713"/>
          <a:stretch/>
        </p:blipFill>
        <p:spPr>
          <a:xfrm>
            <a:off x="1359118" y="3179113"/>
            <a:ext cx="1652788" cy="21234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FBB4D2-6D26-1A0C-6EC3-21E2183CFAAA}"/>
              </a:ext>
            </a:extLst>
          </p:cNvPr>
          <p:cNvSpPr txBox="1"/>
          <p:nvPr/>
        </p:nvSpPr>
        <p:spPr>
          <a:xfrm>
            <a:off x="840172" y="1034990"/>
            <a:ext cx="2157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식물병</a:t>
            </a:r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9D38C-3CF4-11EF-B06B-5034EB48C574}"/>
              </a:ext>
            </a:extLst>
          </p:cNvPr>
          <p:cNvSpPr txBox="1"/>
          <p:nvPr/>
        </p:nvSpPr>
        <p:spPr>
          <a:xfrm>
            <a:off x="2710526" y="1213101"/>
            <a:ext cx="1534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Deep Learning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26CEBD-76BA-3B65-D5FE-220CFD35694A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1788E42-6A21-747C-5054-A15C059BD8F0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1BB2D44-E6D6-5BA5-3D45-F5473CEEF323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D1DF68C-5122-7F56-DCCF-51CFF6626905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3CF5753-2A38-D6BF-D6AC-BEB5CD5DE51E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AB95712-39AF-AB35-D3C2-83650FA7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40" y="3178325"/>
            <a:ext cx="3117404" cy="21249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7E877C7-E667-C130-75F1-DD83FF442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99" y="3178325"/>
            <a:ext cx="3117404" cy="21249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5B6082-71F8-FE32-8EFC-33205A7A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320EB-53A0-3EF0-8734-483ED12C5322}"/>
              </a:ext>
            </a:extLst>
          </p:cNvPr>
          <p:cNvSpPr txBox="1"/>
          <p:nvPr/>
        </p:nvSpPr>
        <p:spPr>
          <a:xfrm>
            <a:off x="920640" y="2232785"/>
            <a:ext cx="825993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 지표로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mAP@0.5, PR Curve, F1 Score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지표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417D54-17EB-9A3D-6E56-1480785C4FC5}"/>
              </a:ext>
            </a:extLst>
          </p:cNvPr>
          <p:cNvSpPr/>
          <p:nvPr/>
        </p:nvSpPr>
        <p:spPr>
          <a:xfrm>
            <a:off x="4276301" y="2782066"/>
            <a:ext cx="1188000" cy="2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 Curve</a:t>
            </a:r>
            <a:endParaRPr lang="ko-KR" altLang="en-US" sz="13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06E552-1666-FA4C-5039-5A587F4F5A9F}"/>
              </a:ext>
            </a:extLst>
          </p:cNvPr>
          <p:cNvSpPr/>
          <p:nvPr/>
        </p:nvSpPr>
        <p:spPr>
          <a:xfrm>
            <a:off x="7730642" y="2782066"/>
            <a:ext cx="1188000" cy="2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 Score</a:t>
            </a:r>
            <a:endParaRPr lang="ko-KR" altLang="en-US" sz="13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CADFBF-4D7C-D8F5-466C-57DC9B5AE19C}"/>
              </a:ext>
            </a:extLst>
          </p:cNvPr>
          <p:cNvSpPr/>
          <p:nvPr/>
        </p:nvSpPr>
        <p:spPr>
          <a:xfrm>
            <a:off x="1591512" y="2780490"/>
            <a:ext cx="1188000" cy="2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mAP@0.5</a:t>
            </a:r>
            <a:endParaRPr lang="ko-KR" altLang="en-US" sz="13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386B89-93E9-5BE2-4330-F6923A8FC622}"/>
              </a:ext>
            </a:extLst>
          </p:cNvPr>
          <p:cNvSpPr txBox="1"/>
          <p:nvPr/>
        </p:nvSpPr>
        <p:spPr>
          <a:xfrm>
            <a:off x="1213874" y="5428525"/>
            <a:ext cx="9758926" cy="9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Epoch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수가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 늘어나면서 </a:t>
            </a:r>
            <a:r>
              <a:rPr lang="ko-KR" altLang="en-US" sz="13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정확도는 계속해서 증가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모습을 확인할 수 있음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 Curve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정밀도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재현율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가지가 모두 그래프 </a:t>
            </a:r>
            <a:r>
              <a:rPr lang="ko-KR" altLang="en-US" sz="13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상단에서 높게 형성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되고 있으므로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좋은 모델이라고 볼 수 있음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F1 Score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재현율과 정밀도가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비슷해질수록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높아지는데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3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Confidence </a:t>
            </a:r>
            <a:r>
              <a:rPr lang="ko-KR" altLang="en-US" sz="1300" dirty="0">
                <a:solidFill>
                  <a:srgbClr val="0070C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레벨이 높아질수록 상위 값에 머물고 있으므로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성능이 높다고 볼 수 있음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800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643C-F0CF-CDE4-1478-3F2F19B44B48}"/>
              </a:ext>
            </a:extLst>
          </p:cNvPr>
          <p:cNvSpPr txBox="1"/>
          <p:nvPr/>
        </p:nvSpPr>
        <p:spPr>
          <a:xfrm>
            <a:off x="3065232" y="2925974"/>
            <a:ext cx="6061532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5. </a:t>
            </a:r>
            <a:r>
              <a:rPr lang="ko-KR" altLang="en-US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0873A5-D434-8F3D-2A5E-D5B7A80AEFB1}"/>
              </a:ext>
            </a:extLst>
          </p:cNvPr>
          <p:cNvSpPr/>
          <p:nvPr/>
        </p:nvSpPr>
        <p:spPr>
          <a:xfrm>
            <a:off x="200338" y="199131"/>
            <a:ext cx="11791320" cy="64431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39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6970406C-A7AE-B21E-3A3C-947A2C54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95" y="2419168"/>
            <a:ext cx="1866125" cy="40278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3E510B-C23C-D5AE-39D2-A93A0E8D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10" y="2411570"/>
            <a:ext cx="1861194" cy="4027815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C943D154-64DC-D3CB-A2E1-ACE736D62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23" y="2182261"/>
            <a:ext cx="2951070" cy="4501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4EE762-912F-CAE4-FB83-062640DC16DF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 소개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AC1241-96BF-54A7-008D-CEB9781E1D3F}"/>
              </a:ext>
            </a:extLst>
          </p:cNvPr>
          <p:cNvSpPr txBox="1"/>
          <p:nvPr/>
        </p:nvSpPr>
        <p:spPr>
          <a:xfrm>
            <a:off x="3180687" y="1213101"/>
            <a:ext cx="26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Main Features Introduction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BF485C-0668-64AF-9E88-437F3D731101}"/>
              </a:ext>
            </a:extLst>
          </p:cNvPr>
          <p:cNvSpPr txBox="1"/>
          <p:nvPr/>
        </p:nvSpPr>
        <p:spPr>
          <a:xfrm>
            <a:off x="884929" y="1714377"/>
            <a:ext cx="172929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화면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2B32AF7-4471-7FDB-47DF-810BCE812890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D21491E-59CD-DD8D-9537-592307328329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A74C848-8739-4DC4-DAF7-F84BD8882EB3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9C0C2E3-59DF-35C9-BC46-9222B71B1497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D21E8FE-4BA7-CDF9-9606-CB8D4392D384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2CC152C2-5E38-887F-9CE7-E7EA70FF5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2" y="2182262"/>
            <a:ext cx="2951070" cy="4501633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D5B2C7C-E953-6AE1-252B-20347B78BA02}"/>
              </a:ext>
            </a:extLst>
          </p:cNvPr>
          <p:cNvCxnSpPr>
            <a:cxnSpLocks/>
          </p:cNvCxnSpPr>
          <p:nvPr/>
        </p:nvCxnSpPr>
        <p:spPr>
          <a:xfrm flipV="1">
            <a:off x="2733867" y="2573214"/>
            <a:ext cx="508989" cy="4085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DBECB33-BEE6-845F-CE53-18B64CF34D1C}"/>
              </a:ext>
            </a:extLst>
          </p:cNvPr>
          <p:cNvSpPr/>
          <p:nvPr/>
        </p:nvSpPr>
        <p:spPr>
          <a:xfrm>
            <a:off x="3322316" y="2381910"/>
            <a:ext cx="2370062" cy="3906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D0BA50-6DEA-2BCC-6641-564493FEE9E1}"/>
              </a:ext>
            </a:extLst>
          </p:cNvPr>
          <p:cNvSpPr/>
          <p:nvPr/>
        </p:nvSpPr>
        <p:spPr>
          <a:xfrm>
            <a:off x="3337834" y="2951980"/>
            <a:ext cx="2370062" cy="1283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027943-1E07-4658-3344-871861C4855C}"/>
              </a:ext>
            </a:extLst>
          </p:cNvPr>
          <p:cNvSpPr txBox="1"/>
          <p:nvPr/>
        </p:nvSpPr>
        <p:spPr>
          <a:xfrm>
            <a:off x="3318784" y="2372384"/>
            <a:ext cx="2373593" cy="3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소셜로그인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기능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12728-3B64-3A6D-DBAC-6EC9CF40C6B1}"/>
              </a:ext>
            </a:extLst>
          </p:cNvPr>
          <p:cNvSpPr txBox="1"/>
          <p:nvPr/>
        </p:nvSpPr>
        <p:spPr>
          <a:xfrm>
            <a:off x="3337834" y="2953065"/>
            <a:ext cx="2373593" cy="126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위치 정보를 받아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자신이 있는 지역별로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온도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날씨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습도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자외선지수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강수확률에 관한 정보를 제공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1C7FC96-7ECB-FA68-B6E3-4FB45267AE90}"/>
              </a:ext>
            </a:extLst>
          </p:cNvPr>
          <p:cNvCxnSpPr>
            <a:cxnSpLocks/>
          </p:cNvCxnSpPr>
          <p:nvPr/>
        </p:nvCxnSpPr>
        <p:spPr>
          <a:xfrm>
            <a:off x="2753146" y="3394723"/>
            <a:ext cx="5018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FED0DE-B638-2271-5ABF-D0489CC925D0}"/>
              </a:ext>
            </a:extLst>
          </p:cNvPr>
          <p:cNvSpPr/>
          <p:nvPr/>
        </p:nvSpPr>
        <p:spPr>
          <a:xfrm>
            <a:off x="8658333" y="4437880"/>
            <a:ext cx="2370062" cy="1038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990951-A218-5796-C021-4D45C6A10255}"/>
              </a:ext>
            </a:extLst>
          </p:cNvPr>
          <p:cNvSpPr txBox="1"/>
          <p:nvPr/>
        </p:nvSpPr>
        <p:spPr>
          <a:xfrm>
            <a:off x="8658333" y="4477065"/>
            <a:ext cx="2373593" cy="9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언제 </a:t>
            </a: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물줬지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?’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기능에서는 가장 먼저 물을 줘야하는 식물 정보를 순서대로 디데이와 함께 표시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522777A-7412-CFCE-302E-124F6B3241E4}"/>
              </a:ext>
            </a:extLst>
          </p:cNvPr>
          <p:cNvCxnSpPr>
            <a:cxnSpLocks/>
          </p:cNvCxnSpPr>
          <p:nvPr/>
        </p:nvCxnSpPr>
        <p:spPr>
          <a:xfrm>
            <a:off x="8073645" y="4880623"/>
            <a:ext cx="5018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슬라이드 번호 개체 틀 52">
            <a:extLst>
              <a:ext uri="{FF2B5EF4-FFF2-40B4-BE49-F238E27FC236}">
                <a16:creationId xmlns:a16="http://schemas.microsoft.com/office/drawing/2014/main" id="{40C13275-9738-D12D-2AF9-550C967B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01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8DF0867-3FFA-5CCE-3F0D-8B424676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40" y="2435401"/>
            <a:ext cx="1844674" cy="39920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B8AD0E-39DE-156B-40A9-4C1637F1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32" y="2408222"/>
            <a:ext cx="1836085" cy="4037946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C943D154-64DC-D3CB-A2E1-ACE736D62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23" y="2182261"/>
            <a:ext cx="2951070" cy="4501633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2CC152C2-5E38-887F-9CE7-E7EA70FF5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2" y="2182262"/>
            <a:ext cx="2951070" cy="4501633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1A8DDD-1869-DBE0-2D97-3F03C45F0602}"/>
              </a:ext>
            </a:extLst>
          </p:cNvPr>
          <p:cNvSpPr/>
          <p:nvPr/>
        </p:nvSpPr>
        <p:spPr>
          <a:xfrm>
            <a:off x="8821793" y="3577899"/>
            <a:ext cx="2541722" cy="686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9FB6C1-D428-F6B5-1EFC-6BC91EB28B77}"/>
              </a:ext>
            </a:extLst>
          </p:cNvPr>
          <p:cNvSpPr/>
          <p:nvPr/>
        </p:nvSpPr>
        <p:spPr>
          <a:xfrm>
            <a:off x="8821793" y="4394313"/>
            <a:ext cx="2541722" cy="963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281144-2D33-30F6-FA20-935E005CD89B}"/>
              </a:ext>
            </a:extLst>
          </p:cNvPr>
          <p:cNvSpPr/>
          <p:nvPr/>
        </p:nvSpPr>
        <p:spPr>
          <a:xfrm>
            <a:off x="8821793" y="5508025"/>
            <a:ext cx="2541722" cy="404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CACA165-01BA-5465-ECBA-ADFE7569D017}"/>
              </a:ext>
            </a:extLst>
          </p:cNvPr>
          <p:cNvSpPr/>
          <p:nvPr/>
        </p:nvSpPr>
        <p:spPr>
          <a:xfrm>
            <a:off x="3322316" y="2473660"/>
            <a:ext cx="2370062" cy="679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EE762-912F-CAE4-FB83-062640DC16DF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 소개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AC1241-96BF-54A7-008D-CEB9781E1D3F}"/>
              </a:ext>
            </a:extLst>
          </p:cNvPr>
          <p:cNvSpPr txBox="1"/>
          <p:nvPr/>
        </p:nvSpPr>
        <p:spPr>
          <a:xfrm>
            <a:off x="3180687" y="1213101"/>
            <a:ext cx="26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Main Features Introduction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BF485C-0668-64AF-9E88-437F3D731101}"/>
              </a:ext>
            </a:extLst>
          </p:cNvPr>
          <p:cNvSpPr txBox="1"/>
          <p:nvPr/>
        </p:nvSpPr>
        <p:spPr>
          <a:xfrm>
            <a:off x="884928" y="1714377"/>
            <a:ext cx="218212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나의 식물 관리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2B32AF7-4471-7FDB-47DF-810BCE812890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D21491E-59CD-DD8D-9537-592307328329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A74C848-8739-4DC4-DAF7-F84BD8882EB3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9C0C2E3-59DF-35C9-BC46-9222B71B1497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D21E8FE-4BA7-CDF9-9606-CB8D4392D384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D5B2C7C-E953-6AE1-252B-20347B78BA02}"/>
              </a:ext>
            </a:extLst>
          </p:cNvPr>
          <p:cNvCxnSpPr>
            <a:cxnSpLocks/>
          </p:cNvCxnSpPr>
          <p:nvPr/>
        </p:nvCxnSpPr>
        <p:spPr>
          <a:xfrm flipV="1">
            <a:off x="2806574" y="2813602"/>
            <a:ext cx="441451" cy="74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E2292F-6143-728E-31AD-EDAC1F1AFCD6}"/>
              </a:ext>
            </a:extLst>
          </p:cNvPr>
          <p:cNvSpPr txBox="1"/>
          <p:nvPr/>
        </p:nvSpPr>
        <p:spPr>
          <a:xfrm>
            <a:off x="8832224" y="4375926"/>
            <a:ext cx="2541722" cy="9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정보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내가 키우는 식물에 관해 해당 식물을 더 잘 키울 수 있도록 유용한 정보를 제공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81D6C3-E880-AE18-E8CC-B4B589572236}"/>
              </a:ext>
            </a:extLst>
          </p:cNvPr>
          <p:cNvSpPr txBox="1"/>
          <p:nvPr/>
        </p:nvSpPr>
        <p:spPr>
          <a:xfrm>
            <a:off x="8819591" y="5509353"/>
            <a:ext cx="2541722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버튼을 누르면 해당 식물 삭제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564019-E206-07C0-85E6-176DA396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9D0BA50-6DEA-2BCC-6641-564493FEE9E1}"/>
              </a:ext>
            </a:extLst>
          </p:cNvPr>
          <p:cNvSpPr/>
          <p:nvPr/>
        </p:nvSpPr>
        <p:spPr>
          <a:xfrm>
            <a:off x="8816936" y="2470737"/>
            <a:ext cx="2541722" cy="691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027943-1E07-4658-3344-871861C4855C}"/>
              </a:ext>
            </a:extLst>
          </p:cNvPr>
          <p:cNvSpPr txBox="1"/>
          <p:nvPr/>
        </p:nvSpPr>
        <p:spPr>
          <a:xfrm>
            <a:off x="3332627" y="2470737"/>
            <a:ext cx="2373593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식물을 직접 등록하고 싶은 경우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우측 상단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추가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활용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12728-3B64-3A6D-DBAC-6EC9CF40C6B1}"/>
              </a:ext>
            </a:extLst>
          </p:cNvPr>
          <p:cNvSpPr txBox="1"/>
          <p:nvPr/>
        </p:nvSpPr>
        <p:spPr>
          <a:xfrm>
            <a:off x="8816936" y="2470737"/>
            <a:ext cx="2541722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식물이 있으면 식물 별명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함께한 날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물주기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D-Day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 출력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13C3DD0-4073-B2E9-22FC-C8551246678F}"/>
              </a:ext>
            </a:extLst>
          </p:cNvPr>
          <p:cNvCxnSpPr>
            <a:cxnSpLocks/>
          </p:cNvCxnSpPr>
          <p:nvPr/>
        </p:nvCxnSpPr>
        <p:spPr>
          <a:xfrm flipV="1">
            <a:off x="8055032" y="2813602"/>
            <a:ext cx="678644" cy="4261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6B132DA-4BDB-7D80-EFA0-CBFCC7DBF8CC}"/>
              </a:ext>
            </a:extLst>
          </p:cNvPr>
          <p:cNvSpPr txBox="1"/>
          <p:nvPr/>
        </p:nvSpPr>
        <p:spPr>
          <a:xfrm>
            <a:off x="8821793" y="3578144"/>
            <a:ext cx="2541722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물주기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물 준 날짜가 오늘로 바뀌고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D-Day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0B484C5-271B-CE5E-9945-5CCB0B9AB3D4}"/>
              </a:ext>
            </a:extLst>
          </p:cNvPr>
          <p:cNvCxnSpPr>
            <a:cxnSpLocks/>
          </p:cNvCxnSpPr>
          <p:nvPr/>
        </p:nvCxnSpPr>
        <p:spPr>
          <a:xfrm>
            <a:off x="8085020" y="3823383"/>
            <a:ext cx="6486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279D650-FAE0-5C97-07A6-05535E2A57F5}"/>
              </a:ext>
            </a:extLst>
          </p:cNvPr>
          <p:cNvCxnSpPr>
            <a:cxnSpLocks/>
          </p:cNvCxnSpPr>
          <p:nvPr/>
        </p:nvCxnSpPr>
        <p:spPr>
          <a:xfrm>
            <a:off x="8085020" y="4191000"/>
            <a:ext cx="648656" cy="561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80A9DB-ED99-9CD1-7782-95D9D24F146D}"/>
              </a:ext>
            </a:extLst>
          </p:cNvPr>
          <p:cNvCxnSpPr>
            <a:cxnSpLocks/>
          </p:cNvCxnSpPr>
          <p:nvPr/>
        </p:nvCxnSpPr>
        <p:spPr>
          <a:xfrm>
            <a:off x="8098885" y="4559300"/>
            <a:ext cx="634791" cy="1150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834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DE25194-F22F-D98E-59CF-2EEE980F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66" y="2429346"/>
            <a:ext cx="1840363" cy="401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B7973758-04CD-3E5D-8CBC-0B398067D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2" y="2182262"/>
            <a:ext cx="2951070" cy="4501633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22981127-844E-4945-0CD6-80B0BF9B7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08" y="2429346"/>
            <a:ext cx="1844702" cy="3971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3BD09-E3AE-F661-826E-1A06D0A075FA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BE88D1-234F-BD30-D71E-F616B0A0D054}"/>
              </a:ext>
            </a:extLst>
          </p:cNvPr>
          <p:cNvSpPr txBox="1"/>
          <p:nvPr/>
        </p:nvSpPr>
        <p:spPr>
          <a:xfrm>
            <a:off x="894173" y="1714375"/>
            <a:ext cx="310089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 추가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C0B21E-E154-19DB-C5D8-A18C4FF739FC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EAEBB64-7B8A-3770-D57E-101BC721EF8F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BF91BFA-7015-6150-C128-19B156678A38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13612C1-5C18-75A3-0D77-7F228155352B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BB602FA-DE58-1900-72DE-5C5541E7E971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9D27F80-C677-8865-577C-6D9A18F2CF2A}"/>
              </a:ext>
            </a:extLst>
          </p:cNvPr>
          <p:cNvSpPr txBox="1"/>
          <p:nvPr/>
        </p:nvSpPr>
        <p:spPr>
          <a:xfrm>
            <a:off x="6096000" y="1714376"/>
            <a:ext cx="310089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 추가 요청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45005-2798-48AE-492C-51B34872B18F}"/>
              </a:ext>
            </a:extLst>
          </p:cNvPr>
          <p:cNvSpPr txBox="1"/>
          <p:nvPr/>
        </p:nvSpPr>
        <p:spPr>
          <a:xfrm>
            <a:off x="3180687" y="1213101"/>
            <a:ext cx="26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Main Features Introduction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807741A8-CCA1-F00A-1D31-894D6DC22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723" y="2182261"/>
            <a:ext cx="2951070" cy="450163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08E6C-C62D-F0CA-AFCA-36AFE5AA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DBF219-3E08-5C84-C0AC-CB9A8F8DA879}"/>
              </a:ext>
            </a:extLst>
          </p:cNvPr>
          <p:cNvSpPr/>
          <p:nvPr/>
        </p:nvSpPr>
        <p:spPr>
          <a:xfrm>
            <a:off x="8564428" y="4136183"/>
            <a:ext cx="2541722" cy="691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F630F6-E3A0-C47A-5DDE-024969D1B3C6}"/>
              </a:ext>
            </a:extLst>
          </p:cNvPr>
          <p:cNvSpPr txBox="1"/>
          <p:nvPr/>
        </p:nvSpPr>
        <p:spPr>
          <a:xfrm>
            <a:off x="8564428" y="4136183"/>
            <a:ext cx="2541722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추가 요청을 클릭하면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요청할 식물 종류를 입력하기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3635544-20D9-813F-AF3B-6CC488D677F8}"/>
              </a:ext>
            </a:extLst>
          </p:cNvPr>
          <p:cNvCxnSpPr>
            <a:cxnSpLocks/>
          </p:cNvCxnSpPr>
          <p:nvPr/>
        </p:nvCxnSpPr>
        <p:spPr>
          <a:xfrm>
            <a:off x="2734147" y="3023857"/>
            <a:ext cx="446540" cy="1367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65FE47-134E-53F6-FDEB-2CF7B2709FA4}"/>
              </a:ext>
            </a:extLst>
          </p:cNvPr>
          <p:cNvSpPr/>
          <p:nvPr/>
        </p:nvSpPr>
        <p:spPr>
          <a:xfrm>
            <a:off x="3240884" y="2755212"/>
            <a:ext cx="2541722" cy="963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6FA545-70C9-FBEA-A88E-65C489C912B7}"/>
              </a:ext>
            </a:extLst>
          </p:cNvPr>
          <p:cNvSpPr txBox="1"/>
          <p:nvPr/>
        </p:nvSpPr>
        <p:spPr>
          <a:xfrm>
            <a:off x="3240884" y="2736163"/>
            <a:ext cx="2541722" cy="9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종류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애칭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 만난 날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물 준 날짜를 기재하면 나의 식물 관리에 식물이 추가됨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6FE026-AC70-6CFD-93D9-CC0F3243723F}"/>
              </a:ext>
            </a:extLst>
          </p:cNvPr>
          <p:cNvSpPr/>
          <p:nvPr/>
        </p:nvSpPr>
        <p:spPr>
          <a:xfrm>
            <a:off x="3240884" y="3902240"/>
            <a:ext cx="2541722" cy="997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258A7E-CA43-DA0A-8E45-047FB56031CE}"/>
              </a:ext>
            </a:extLst>
          </p:cNvPr>
          <p:cNvSpPr txBox="1"/>
          <p:nvPr/>
        </p:nvSpPr>
        <p:spPr>
          <a:xfrm>
            <a:off x="3240884" y="3911420"/>
            <a:ext cx="2541722" cy="9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종류에 내가 키우는 식물이 없다면 우측 상단의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추가 요청하기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활용 가능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142E86-6709-2379-760E-B162067E41D2}"/>
              </a:ext>
            </a:extLst>
          </p:cNvPr>
          <p:cNvCxnSpPr>
            <a:cxnSpLocks/>
          </p:cNvCxnSpPr>
          <p:nvPr/>
        </p:nvCxnSpPr>
        <p:spPr>
          <a:xfrm>
            <a:off x="8133257" y="4200556"/>
            <a:ext cx="343993" cy="2815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10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0991681-DB8D-F0EC-E867-CF43EA6B1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0" y="2419350"/>
            <a:ext cx="1847966" cy="402272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5F131D1-E9E3-8B90-9EEF-3BEB741FD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2" y="2182262"/>
            <a:ext cx="2951070" cy="450163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D13BFB-1662-0DDD-E58A-A0B64DC523EA}"/>
              </a:ext>
            </a:extLst>
          </p:cNvPr>
          <p:cNvSpPr/>
          <p:nvPr/>
        </p:nvSpPr>
        <p:spPr>
          <a:xfrm>
            <a:off x="3341272" y="4353706"/>
            <a:ext cx="2597518" cy="663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FD23B5-C21E-B26E-274E-CA5D01DAFC85}"/>
              </a:ext>
            </a:extLst>
          </p:cNvPr>
          <p:cNvSpPr/>
          <p:nvPr/>
        </p:nvSpPr>
        <p:spPr>
          <a:xfrm>
            <a:off x="3341272" y="5159244"/>
            <a:ext cx="2597518" cy="663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67A11-53F1-80DD-6C32-5E90960D9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17" y="2419350"/>
            <a:ext cx="1870486" cy="4010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3BD09-E3AE-F661-826E-1A06D0A075FA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 소개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2231A9-31DD-AF89-F69A-5EC1F5509839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C02A3BF-24A9-F844-4C54-45BF291AB159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83CCDBC-F63C-DBAB-0011-0AC84E56CFFF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5D424E3-CA20-DDD1-CE90-236F50ECAD98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DD01F08-71B6-C112-F31C-A5A07659FBB9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135A03D-1672-6FCB-763B-6B7C9EB5FF90}"/>
              </a:ext>
            </a:extLst>
          </p:cNvPr>
          <p:cNvSpPr txBox="1"/>
          <p:nvPr/>
        </p:nvSpPr>
        <p:spPr>
          <a:xfrm>
            <a:off x="6096000" y="1714376"/>
            <a:ext cx="310089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식물병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인식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24EA0-036D-8267-E908-5A5DD6508629}"/>
              </a:ext>
            </a:extLst>
          </p:cNvPr>
          <p:cNvSpPr txBox="1"/>
          <p:nvPr/>
        </p:nvSpPr>
        <p:spPr>
          <a:xfrm>
            <a:off x="3341272" y="5149720"/>
            <a:ext cx="2593156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식물을 인식하면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식물의 물주기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적정 온도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습도 등 관련된 정보를 제공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D6F6A6F0-A539-25E8-B8ED-49C48400D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82" y="2170292"/>
            <a:ext cx="2951070" cy="45016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00A593-709E-0688-A5AF-20506F17C568}"/>
              </a:ext>
            </a:extLst>
          </p:cNvPr>
          <p:cNvSpPr txBox="1"/>
          <p:nvPr/>
        </p:nvSpPr>
        <p:spPr>
          <a:xfrm>
            <a:off x="884929" y="1714377"/>
            <a:ext cx="1729292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 인식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EB79B2-E1D4-7E11-6C5B-224500FD4594}"/>
              </a:ext>
            </a:extLst>
          </p:cNvPr>
          <p:cNvSpPr txBox="1"/>
          <p:nvPr/>
        </p:nvSpPr>
        <p:spPr>
          <a:xfrm>
            <a:off x="3180687" y="1213101"/>
            <a:ext cx="26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Main Features Introduction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87734C-84CA-9AEF-1521-B81A4D84DDAE}"/>
              </a:ext>
            </a:extLst>
          </p:cNvPr>
          <p:cNvCxnSpPr>
            <a:cxnSpLocks/>
          </p:cNvCxnSpPr>
          <p:nvPr/>
        </p:nvCxnSpPr>
        <p:spPr>
          <a:xfrm>
            <a:off x="2704442" y="5182730"/>
            <a:ext cx="545793" cy="308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F1FCDC1-79E9-E6CA-C3E8-52A810733915}"/>
              </a:ext>
            </a:extLst>
          </p:cNvPr>
          <p:cNvSpPr txBox="1"/>
          <p:nvPr/>
        </p:nvSpPr>
        <p:spPr>
          <a:xfrm>
            <a:off x="3391253" y="4334535"/>
            <a:ext cx="2505075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카메라로 촬영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갤러리에서 사진을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불러와서 어떤 식물인지 인식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D3B48F-B296-1E4B-B8DB-96F959DB8895}"/>
              </a:ext>
            </a:extLst>
          </p:cNvPr>
          <p:cNvCxnSpPr>
            <a:cxnSpLocks/>
          </p:cNvCxnSpPr>
          <p:nvPr/>
        </p:nvCxnSpPr>
        <p:spPr>
          <a:xfrm flipV="1">
            <a:off x="2687006" y="4685406"/>
            <a:ext cx="532871" cy="2276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EA34E6-065B-676D-CA0A-D403F8A4A146}"/>
              </a:ext>
            </a:extLst>
          </p:cNvPr>
          <p:cNvSpPr/>
          <p:nvPr/>
        </p:nvSpPr>
        <p:spPr>
          <a:xfrm>
            <a:off x="8682201" y="3329147"/>
            <a:ext cx="2597518" cy="1024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2B8400-910F-49E0-67B0-7E74BE7AB03A}"/>
              </a:ext>
            </a:extLst>
          </p:cNvPr>
          <p:cNvSpPr/>
          <p:nvPr/>
        </p:nvSpPr>
        <p:spPr>
          <a:xfrm>
            <a:off x="8682201" y="4511454"/>
            <a:ext cx="2597518" cy="1263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D8BEB-BCAB-B17C-8CE5-298DFC783B46}"/>
              </a:ext>
            </a:extLst>
          </p:cNvPr>
          <p:cNvSpPr txBox="1"/>
          <p:nvPr/>
        </p:nvSpPr>
        <p:spPr>
          <a:xfrm>
            <a:off x="8682201" y="4501930"/>
            <a:ext cx="2593156" cy="126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식물병을 인식하면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식물병에 걸렸는지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혹은 정상인지 인식하고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식물병에 걸렸을 경우 해당 식물병에 관한 정보 및 예방법 정보 제공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6E37DA-3F65-72C6-9D8A-301D2611A214}"/>
              </a:ext>
            </a:extLst>
          </p:cNvPr>
          <p:cNvCxnSpPr>
            <a:cxnSpLocks/>
          </p:cNvCxnSpPr>
          <p:nvPr/>
        </p:nvCxnSpPr>
        <p:spPr>
          <a:xfrm>
            <a:off x="8050762" y="5135105"/>
            <a:ext cx="52433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C44D7F9-5F65-092E-3D6C-254DCCCF2672}"/>
              </a:ext>
            </a:extLst>
          </p:cNvPr>
          <p:cNvSpPr txBox="1"/>
          <p:nvPr/>
        </p:nvSpPr>
        <p:spPr>
          <a:xfrm>
            <a:off x="8726241" y="3368410"/>
            <a:ext cx="2505075" cy="9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카메라로 촬영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갤러리에서 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사진을 불러와서 식물의 병해가 의심되는 부위를 인식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7FFC6E2-5BC9-7C27-CB86-664DF5C2ED50}"/>
              </a:ext>
            </a:extLst>
          </p:cNvPr>
          <p:cNvCxnSpPr>
            <a:cxnSpLocks/>
          </p:cNvCxnSpPr>
          <p:nvPr/>
        </p:nvCxnSpPr>
        <p:spPr>
          <a:xfrm flipV="1">
            <a:off x="8033326" y="3838575"/>
            <a:ext cx="541766" cy="1026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슬라이드 번호 개체 틀 1">
            <a:extLst>
              <a:ext uri="{FF2B5EF4-FFF2-40B4-BE49-F238E27FC236}">
                <a16:creationId xmlns:a16="http://schemas.microsoft.com/office/drawing/2014/main" id="{AA443C32-A16A-271D-E9E1-260EF8F9FF8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F753B-20B6-45EB-8EA2-68864A4BD47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96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1D22CA-1F74-84DE-1004-9B8BFD7D8B6E}"/>
              </a:ext>
            </a:extLst>
          </p:cNvPr>
          <p:cNvSpPr/>
          <p:nvPr/>
        </p:nvSpPr>
        <p:spPr>
          <a:xfrm>
            <a:off x="3318418" y="3199422"/>
            <a:ext cx="2597518" cy="963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3B95A5-99BF-58AF-5F9B-BEF9D73863E8}"/>
              </a:ext>
            </a:extLst>
          </p:cNvPr>
          <p:cNvSpPr/>
          <p:nvPr/>
        </p:nvSpPr>
        <p:spPr>
          <a:xfrm>
            <a:off x="3311246" y="2371860"/>
            <a:ext cx="2597518" cy="663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0896B17-D80F-E731-AB18-57D7D10F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" y="2413336"/>
            <a:ext cx="1874980" cy="4048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3BD09-E3AE-F661-826E-1A06D0A075FA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 소개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EAB083-38CB-233F-A3A5-E9837C76C0A4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50F225A-8B5E-298D-AA99-7D9C67FDFCEE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E77F20F-95F0-7CBB-03EB-91E8CB41DCA0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607A21-6D32-C1B5-94F6-76BD02327B28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6B35EE3-D442-E89B-CE38-A6E78A73B3F1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01FA9FF-2DCB-F92D-ECA1-6574B97A8F7E}"/>
              </a:ext>
            </a:extLst>
          </p:cNvPr>
          <p:cNvSpPr txBox="1"/>
          <p:nvPr/>
        </p:nvSpPr>
        <p:spPr>
          <a:xfrm>
            <a:off x="884929" y="1714377"/>
            <a:ext cx="464010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 검색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86212-CA3B-4D32-6931-5D8E0A55F320}"/>
              </a:ext>
            </a:extLst>
          </p:cNvPr>
          <p:cNvSpPr txBox="1"/>
          <p:nvPr/>
        </p:nvSpPr>
        <p:spPr>
          <a:xfrm>
            <a:off x="3180687" y="1213101"/>
            <a:ext cx="26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Main Features Introduction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96836F-A8DB-9FBB-F374-08D2954D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DC731-2B9B-E4C3-D8D8-D94B99D78F93}"/>
              </a:ext>
            </a:extLst>
          </p:cNvPr>
          <p:cNvSpPr txBox="1"/>
          <p:nvPr/>
        </p:nvSpPr>
        <p:spPr>
          <a:xfrm>
            <a:off x="3357467" y="2361225"/>
            <a:ext cx="2505075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이름을 검색하면 해당 식물의 종류별로 선택지를 제공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93A089-1549-3CC2-3963-8DFAD30DF92E}"/>
              </a:ext>
            </a:extLst>
          </p:cNvPr>
          <p:cNvSpPr txBox="1"/>
          <p:nvPr/>
        </p:nvSpPr>
        <p:spPr>
          <a:xfrm>
            <a:off x="3364640" y="3174080"/>
            <a:ext cx="2505075" cy="9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종류를 클릭하면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식물에 대한 이름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학명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간단한 정보를 비롯해 물주기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광도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상세 정보 제공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24C9E5-0A2A-55FC-BAE3-F82DFB5A9628}"/>
              </a:ext>
            </a:extLst>
          </p:cNvPr>
          <p:cNvSpPr txBox="1"/>
          <p:nvPr/>
        </p:nvSpPr>
        <p:spPr>
          <a:xfrm>
            <a:off x="6094471" y="1714377"/>
            <a:ext cx="383513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엘라스틱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서치를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활용한 검색 기능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3318C21-4F8D-D1B6-27C3-E3CB1769E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 b="82897"/>
          <a:stretch/>
        </p:blipFill>
        <p:spPr>
          <a:xfrm>
            <a:off x="1127036" y="2686597"/>
            <a:ext cx="1811432" cy="335454"/>
          </a:xfrm>
          <a:prstGeom prst="rect">
            <a:avLst/>
          </a:prstGeom>
        </p:spPr>
      </p:pic>
      <p:pic>
        <p:nvPicPr>
          <p:cNvPr id="50" name="그림 49" descr="텍스트이(가) 표시된 사진&#10;&#10;자동 생성된 설명">
            <a:extLst>
              <a:ext uri="{FF2B5EF4-FFF2-40B4-BE49-F238E27FC236}">
                <a16:creationId xmlns:a16="http://schemas.microsoft.com/office/drawing/2014/main" id="{9381492E-4328-6DA3-6185-F66C83500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7" y="2182262"/>
            <a:ext cx="2951070" cy="450163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89813CE-F40A-6B7C-3EE6-C2F4B8E0FFE6}"/>
              </a:ext>
            </a:extLst>
          </p:cNvPr>
          <p:cNvCxnSpPr>
            <a:cxnSpLocks/>
          </p:cNvCxnSpPr>
          <p:nvPr/>
        </p:nvCxnSpPr>
        <p:spPr>
          <a:xfrm flipV="1">
            <a:off x="2784600" y="2703743"/>
            <a:ext cx="433890" cy="411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EE3D0D2-E9EB-64A5-6174-213349368F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77" t="15551" r="16796" b="61405"/>
          <a:stretch/>
        </p:blipFill>
        <p:spPr>
          <a:xfrm>
            <a:off x="6627089" y="3302456"/>
            <a:ext cx="3020889" cy="10768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EC0D03-41AE-FFDC-F90C-0BBAB9686B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31" t="15852" r="17429" b="65210"/>
          <a:stretch/>
        </p:blipFill>
        <p:spPr>
          <a:xfrm>
            <a:off x="6622587" y="4547824"/>
            <a:ext cx="3020889" cy="8937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BCE22E-31DF-DFFC-648E-B52805DF20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36" t="15837" r="16389" b="64561"/>
          <a:stretch/>
        </p:blipFill>
        <p:spPr>
          <a:xfrm>
            <a:off x="6622587" y="5610085"/>
            <a:ext cx="3020889" cy="9114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F8A9E6B-781B-B733-C66A-66F551D16124}"/>
              </a:ext>
            </a:extLst>
          </p:cNvPr>
          <p:cNvSpPr txBox="1"/>
          <p:nvPr/>
        </p:nvSpPr>
        <p:spPr>
          <a:xfrm>
            <a:off x="6344084" y="2192383"/>
            <a:ext cx="4822203" cy="9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자동완성 기능을 통해 일부 검색어만 입력하더라도 정확한 정보 제공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검색창에 정확한 식물명이 아닌 자음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영어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오타로 검색해도 비슷한 식물명을 가진 정보 제공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596EE1-4665-2DF7-6FA7-F32C21E0D6CC}"/>
              </a:ext>
            </a:extLst>
          </p:cNvPr>
          <p:cNvSpPr/>
          <p:nvPr/>
        </p:nvSpPr>
        <p:spPr>
          <a:xfrm>
            <a:off x="9710043" y="3654851"/>
            <a:ext cx="909099" cy="325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DDA60A-468C-2D77-D0B2-15D24F20BD04}"/>
              </a:ext>
            </a:extLst>
          </p:cNvPr>
          <p:cNvSpPr txBox="1"/>
          <p:nvPr/>
        </p:nvSpPr>
        <p:spPr>
          <a:xfrm>
            <a:off x="9710043" y="3609635"/>
            <a:ext cx="909099" cy="3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자음 검색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0F8F21-B9C1-1544-9A46-1270EB3C785F}"/>
              </a:ext>
            </a:extLst>
          </p:cNvPr>
          <p:cNvSpPr/>
          <p:nvPr/>
        </p:nvSpPr>
        <p:spPr>
          <a:xfrm>
            <a:off x="9711701" y="4724315"/>
            <a:ext cx="909099" cy="354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C945A7-7BD2-A2B4-B0D6-AA59AFC32AFF}"/>
              </a:ext>
            </a:extLst>
          </p:cNvPr>
          <p:cNvSpPr txBox="1"/>
          <p:nvPr/>
        </p:nvSpPr>
        <p:spPr>
          <a:xfrm>
            <a:off x="9720754" y="4688151"/>
            <a:ext cx="909099" cy="3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오타 검색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6E17BC-5EAB-4BCE-EF31-CE2AEFF42EF7}"/>
              </a:ext>
            </a:extLst>
          </p:cNvPr>
          <p:cNvSpPr/>
          <p:nvPr/>
        </p:nvSpPr>
        <p:spPr>
          <a:xfrm>
            <a:off x="9710043" y="5834623"/>
            <a:ext cx="1416259" cy="363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6A5D8-2EBD-19C4-13BE-F0CB93553875}"/>
              </a:ext>
            </a:extLst>
          </p:cNvPr>
          <p:cNvSpPr txBox="1"/>
          <p:nvPr/>
        </p:nvSpPr>
        <p:spPr>
          <a:xfrm>
            <a:off x="9660248" y="5805949"/>
            <a:ext cx="1515847" cy="3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영어로 식물 검색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334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3901415-1083-CD12-03C7-B0C8B75A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0" y="2439304"/>
            <a:ext cx="1887841" cy="4014536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FC045736-18E4-D933-85D4-7FF43BE3D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194263"/>
            <a:ext cx="2951070" cy="45016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E1C791B-AD5E-7E30-A19F-889B25729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96" y="2411551"/>
            <a:ext cx="1904792" cy="4042288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7B6CF2CE-6D7D-9A8C-6352-72D49A853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48" y="2182262"/>
            <a:ext cx="2951070" cy="4501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3BD09-E3AE-F661-826E-1A06D0A075FA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기능 소개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EAB083-38CB-233F-A3A5-E9837C76C0A4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50F225A-8B5E-298D-AA99-7D9C67FDFCEE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E77F20F-95F0-7CBB-03EB-91E8CB41DCA0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607A21-6D32-C1B5-94F6-76BD02327B28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6B35EE3-D442-E89B-CE38-A6E78A73B3F1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D186212-CA3B-4D32-6931-5D8E0A55F320}"/>
              </a:ext>
            </a:extLst>
          </p:cNvPr>
          <p:cNvSpPr txBox="1"/>
          <p:nvPr/>
        </p:nvSpPr>
        <p:spPr>
          <a:xfrm>
            <a:off x="3180687" y="1213101"/>
            <a:ext cx="26897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Main Features Introduction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96836F-A8DB-9FBB-F374-08D2954D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A0A1BC-EAED-924B-4382-CC4A60E4EA33}"/>
              </a:ext>
            </a:extLst>
          </p:cNvPr>
          <p:cNvSpPr txBox="1"/>
          <p:nvPr/>
        </p:nvSpPr>
        <p:spPr>
          <a:xfrm>
            <a:off x="799055" y="1714377"/>
            <a:ext cx="463972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 소셜 로그인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43D01F-EC75-0813-EAE4-88C23D79F6F2}"/>
              </a:ext>
            </a:extLst>
          </p:cNvPr>
          <p:cNvSpPr/>
          <p:nvPr/>
        </p:nvSpPr>
        <p:spPr>
          <a:xfrm>
            <a:off x="3262166" y="2439304"/>
            <a:ext cx="2597518" cy="663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21ED00-C2A2-F437-A81F-2C53A817D654}"/>
              </a:ext>
            </a:extLst>
          </p:cNvPr>
          <p:cNvSpPr txBox="1"/>
          <p:nvPr/>
        </p:nvSpPr>
        <p:spPr>
          <a:xfrm>
            <a:off x="3262166" y="2419479"/>
            <a:ext cx="2597518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본인이 키우는 식물을 효율적으로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관리할 수 있도록 회원 서비스 운영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5605D3-FEEA-2E1F-2D61-B26A89AF0FD1}"/>
              </a:ext>
            </a:extLst>
          </p:cNvPr>
          <p:cNvSpPr/>
          <p:nvPr/>
        </p:nvSpPr>
        <p:spPr>
          <a:xfrm>
            <a:off x="8610600" y="4274939"/>
            <a:ext cx="2597518" cy="943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D747E-63A9-E868-F7F3-8303063A4725}"/>
              </a:ext>
            </a:extLst>
          </p:cNvPr>
          <p:cNvSpPr txBox="1"/>
          <p:nvPr/>
        </p:nvSpPr>
        <p:spPr>
          <a:xfrm>
            <a:off x="8610600" y="4255114"/>
            <a:ext cx="2597518" cy="9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많은 서비스에서 사용하는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카카오 소셜 로그인을 활용하여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이용의 편의성을 높임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72843A-E7EA-FD81-2EA5-D33EE95BC384}"/>
              </a:ext>
            </a:extLst>
          </p:cNvPr>
          <p:cNvSpPr/>
          <p:nvPr/>
        </p:nvSpPr>
        <p:spPr>
          <a:xfrm>
            <a:off x="3248718" y="3237977"/>
            <a:ext cx="2597518" cy="9754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7CC5EE-3FB2-AD6C-3E0C-DCB3B3545CCD}"/>
              </a:ext>
            </a:extLst>
          </p:cNvPr>
          <p:cNvSpPr txBox="1"/>
          <p:nvPr/>
        </p:nvSpPr>
        <p:spPr>
          <a:xfrm>
            <a:off x="3248718" y="3218153"/>
            <a:ext cx="2597518" cy="9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넣을 때 필요한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최소한의 정보만 받아 회원가입 시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개인정보에 대한 부담을 줄임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F01FA4-1518-AB83-B4D5-AAF3CA3FF728}"/>
              </a:ext>
            </a:extLst>
          </p:cNvPr>
          <p:cNvSpPr/>
          <p:nvPr/>
        </p:nvSpPr>
        <p:spPr>
          <a:xfrm>
            <a:off x="8610600" y="3452154"/>
            <a:ext cx="2597518" cy="663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531FF4-F6F2-2E20-CB1D-7397973D478E}"/>
              </a:ext>
            </a:extLst>
          </p:cNvPr>
          <p:cNvSpPr txBox="1"/>
          <p:nvPr/>
        </p:nvSpPr>
        <p:spPr>
          <a:xfrm>
            <a:off x="8610600" y="3432329"/>
            <a:ext cx="2597518" cy="66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회원가입된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아이디와 비밀번호로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로그인하여 서비스 이용가능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3AC734F-8F3B-C3ED-C806-5AE9171019A2}"/>
              </a:ext>
            </a:extLst>
          </p:cNvPr>
          <p:cNvCxnSpPr>
            <a:cxnSpLocks/>
          </p:cNvCxnSpPr>
          <p:nvPr/>
        </p:nvCxnSpPr>
        <p:spPr>
          <a:xfrm flipV="1">
            <a:off x="2783447" y="2706399"/>
            <a:ext cx="425874" cy="2269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22AC72-907F-8630-CEA0-6B66E5E4E95E}"/>
              </a:ext>
            </a:extLst>
          </p:cNvPr>
          <p:cNvCxnSpPr>
            <a:cxnSpLocks/>
          </p:cNvCxnSpPr>
          <p:nvPr/>
        </p:nvCxnSpPr>
        <p:spPr>
          <a:xfrm flipV="1">
            <a:off x="8092607" y="3829616"/>
            <a:ext cx="453864" cy="2544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B099B2-CBAD-F127-B766-DA1E873A25C6}"/>
              </a:ext>
            </a:extLst>
          </p:cNvPr>
          <p:cNvCxnSpPr>
            <a:cxnSpLocks/>
          </p:cNvCxnSpPr>
          <p:nvPr/>
        </p:nvCxnSpPr>
        <p:spPr>
          <a:xfrm flipV="1">
            <a:off x="8081843" y="4730055"/>
            <a:ext cx="464628" cy="22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129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8FD7E-AA4C-E22A-196C-BBCC771C02FB}"/>
              </a:ext>
            </a:extLst>
          </p:cNvPr>
          <p:cNvSpPr txBox="1"/>
          <p:nvPr/>
        </p:nvSpPr>
        <p:spPr>
          <a:xfrm>
            <a:off x="840172" y="1034990"/>
            <a:ext cx="236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구현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6F8C2B-71C6-4AE0-DC3A-DC3B8CDF46AA}"/>
              </a:ext>
            </a:extLst>
          </p:cNvPr>
          <p:cNvGrpSpPr/>
          <p:nvPr/>
        </p:nvGrpSpPr>
        <p:grpSpPr>
          <a:xfrm>
            <a:off x="466472" y="443220"/>
            <a:ext cx="1229103" cy="121878"/>
            <a:chOff x="520472" y="421551"/>
            <a:chExt cx="1229103" cy="12187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0D698ED-FFF2-8AC7-7211-721DBCCE057A}"/>
                </a:ext>
              </a:extLst>
            </p:cNvPr>
            <p:cNvSpPr/>
            <p:nvPr/>
          </p:nvSpPr>
          <p:spPr>
            <a:xfrm>
              <a:off x="520472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5E5806B-04E0-7812-3B41-1D8066C12DD8}"/>
                </a:ext>
              </a:extLst>
            </p:cNvPr>
            <p:cNvSpPr/>
            <p:nvPr/>
          </p:nvSpPr>
          <p:spPr>
            <a:xfrm>
              <a:off x="894173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EBA78F-80FE-74C7-127B-D3092F3395D2}"/>
                </a:ext>
              </a:extLst>
            </p:cNvPr>
            <p:cNvSpPr/>
            <p:nvPr/>
          </p:nvSpPr>
          <p:spPr>
            <a:xfrm>
              <a:off x="1267874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ADDD9A-F1C9-5045-6E0D-E8D412618611}"/>
                </a:ext>
              </a:extLst>
            </p:cNvPr>
            <p:cNvSpPr/>
            <p:nvPr/>
          </p:nvSpPr>
          <p:spPr>
            <a:xfrm>
              <a:off x="1641575" y="421551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E1BD00-59FE-7E7C-9D13-C11369E55F3A}"/>
              </a:ext>
            </a:extLst>
          </p:cNvPr>
          <p:cNvSpPr txBox="1"/>
          <p:nvPr/>
        </p:nvSpPr>
        <p:spPr>
          <a:xfrm>
            <a:off x="2766914" y="1208673"/>
            <a:ext cx="2528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Service</a:t>
            </a:r>
            <a:r>
              <a:rPr lang="ko-KR" altLang="en-US" sz="15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Implementation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0DAEB1-E3AD-05E7-C39D-723B0744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D9DA-6F9B-8D23-6ECD-640F1B4105BC}"/>
              </a:ext>
            </a:extLst>
          </p:cNvPr>
          <p:cNvSpPr txBox="1"/>
          <p:nvPr/>
        </p:nvSpPr>
        <p:spPr>
          <a:xfrm>
            <a:off x="3714750" y="3233056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시연</a:t>
            </a:r>
          </a:p>
        </p:txBody>
      </p:sp>
    </p:spTree>
    <p:extLst>
      <p:ext uri="{BB962C8B-B14F-4D97-AF65-F5344CB8AC3E}">
        <p14:creationId xmlns:p14="http://schemas.microsoft.com/office/powerpoint/2010/main" val="2439332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643C-F0CF-CDE4-1478-3F2F19B44B48}"/>
              </a:ext>
            </a:extLst>
          </p:cNvPr>
          <p:cNvSpPr txBox="1"/>
          <p:nvPr/>
        </p:nvSpPr>
        <p:spPr>
          <a:xfrm>
            <a:off x="2910310" y="2925974"/>
            <a:ext cx="6371376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6. </a:t>
            </a:r>
            <a:r>
              <a:rPr lang="ko-KR" altLang="en-US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사업화 및 기대효과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0873A5-D434-8F3D-2A5E-D5B7A80AEFB1}"/>
              </a:ext>
            </a:extLst>
          </p:cNvPr>
          <p:cNvSpPr/>
          <p:nvPr/>
        </p:nvSpPr>
        <p:spPr>
          <a:xfrm>
            <a:off x="200338" y="199131"/>
            <a:ext cx="11791320" cy="64431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3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643C-F0CF-CDE4-1478-3F2F19B44B48}"/>
              </a:ext>
            </a:extLst>
          </p:cNvPr>
          <p:cNvSpPr txBox="1"/>
          <p:nvPr/>
        </p:nvSpPr>
        <p:spPr>
          <a:xfrm>
            <a:off x="2101847" y="2925974"/>
            <a:ext cx="7988301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1. </a:t>
            </a:r>
            <a:r>
              <a:rPr lang="ko-KR" altLang="en-US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 배경 및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0873A5-D434-8F3D-2A5E-D5B7A80AEFB1}"/>
              </a:ext>
            </a:extLst>
          </p:cNvPr>
          <p:cNvSpPr/>
          <p:nvPr/>
        </p:nvSpPr>
        <p:spPr>
          <a:xfrm>
            <a:off x="200338" y="199131"/>
            <a:ext cx="11791320" cy="64431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02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8FD7E-AA4C-E22A-196C-BBCC771C02FB}"/>
              </a:ext>
            </a:extLst>
          </p:cNvPr>
          <p:cNvSpPr txBox="1"/>
          <p:nvPr/>
        </p:nvSpPr>
        <p:spPr>
          <a:xfrm>
            <a:off x="840172" y="1034990"/>
            <a:ext cx="4646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기업에서의 이윤 추구 </a:t>
            </a:r>
            <a:r>
              <a:rPr lang="en-US" altLang="ko-KR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사업화</a:t>
            </a:r>
            <a:r>
              <a:rPr lang="en-US" altLang="ko-KR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000" dirty="0">
              <a:solidFill>
                <a:srgbClr val="81AB7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6F8C2B-71C6-4AE0-DC3A-DC3B8CDF46AA}"/>
              </a:ext>
            </a:extLst>
          </p:cNvPr>
          <p:cNvGrpSpPr/>
          <p:nvPr/>
        </p:nvGrpSpPr>
        <p:grpSpPr>
          <a:xfrm>
            <a:off x="466472" y="443220"/>
            <a:ext cx="1229103" cy="121878"/>
            <a:chOff x="520472" y="421551"/>
            <a:chExt cx="1229103" cy="12187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0D698ED-FFF2-8AC7-7211-721DBCCE057A}"/>
                </a:ext>
              </a:extLst>
            </p:cNvPr>
            <p:cNvSpPr/>
            <p:nvPr/>
          </p:nvSpPr>
          <p:spPr>
            <a:xfrm>
              <a:off x="520472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5E5806B-04E0-7812-3B41-1D8066C12DD8}"/>
                </a:ext>
              </a:extLst>
            </p:cNvPr>
            <p:cNvSpPr/>
            <p:nvPr/>
          </p:nvSpPr>
          <p:spPr>
            <a:xfrm>
              <a:off x="894173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EBA78F-80FE-74C7-127B-D3092F3395D2}"/>
                </a:ext>
              </a:extLst>
            </p:cNvPr>
            <p:cNvSpPr/>
            <p:nvPr/>
          </p:nvSpPr>
          <p:spPr>
            <a:xfrm>
              <a:off x="1267874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ADDD9A-F1C9-5045-6E0D-E8D412618611}"/>
                </a:ext>
              </a:extLst>
            </p:cNvPr>
            <p:cNvSpPr/>
            <p:nvPr/>
          </p:nvSpPr>
          <p:spPr>
            <a:xfrm>
              <a:off x="1641575" y="421551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E1BD00-59FE-7E7C-9D13-C11369E55F3A}"/>
              </a:ext>
            </a:extLst>
          </p:cNvPr>
          <p:cNvSpPr txBox="1"/>
          <p:nvPr/>
        </p:nvSpPr>
        <p:spPr>
          <a:xfrm>
            <a:off x="5487254" y="1213101"/>
            <a:ext cx="2099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Business Model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246281-834F-331A-CD0E-BB0AD11E91B1}"/>
              </a:ext>
            </a:extLst>
          </p:cNvPr>
          <p:cNvSpPr/>
          <p:nvPr/>
        </p:nvSpPr>
        <p:spPr>
          <a:xfrm>
            <a:off x="1919740" y="2514605"/>
            <a:ext cx="8352519" cy="131750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DBDF6F-325F-4669-95A2-94700F223D45}"/>
              </a:ext>
            </a:extLst>
          </p:cNvPr>
          <p:cNvSpPr txBox="1"/>
          <p:nvPr/>
        </p:nvSpPr>
        <p:spPr>
          <a:xfrm>
            <a:off x="2235575" y="2898985"/>
            <a:ext cx="7720847" cy="72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정보에서 마음에 드는 식물이 있으면 해당 식물을 구매할 수 있는 페이지 구현 할 수 있음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나아가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식물과 관련된 상품도 구매할 수 있는 서비스까지도 고려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B5AFA67-6051-D784-3F01-1C8A9B3FEDE3}"/>
              </a:ext>
            </a:extLst>
          </p:cNvPr>
          <p:cNvSpPr/>
          <p:nvPr/>
        </p:nvSpPr>
        <p:spPr>
          <a:xfrm>
            <a:off x="2243641" y="2325433"/>
            <a:ext cx="2514319" cy="397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3989E0-B637-2BE6-D655-9B2B21ECC311}"/>
              </a:ext>
            </a:extLst>
          </p:cNvPr>
          <p:cNvSpPr/>
          <p:nvPr/>
        </p:nvSpPr>
        <p:spPr>
          <a:xfrm>
            <a:off x="2209029" y="2213831"/>
            <a:ext cx="591095" cy="590886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62F423-E863-9A9A-8015-7076D7A535A4}"/>
              </a:ext>
            </a:extLst>
          </p:cNvPr>
          <p:cNvSpPr txBox="1"/>
          <p:nvPr/>
        </p:nvSpPr>
        <p:spPr>
          <a:xfrm>
            <a:off x="2800124" y="2369195"/>
            <a:ext cx="1772024" cy="33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식물구매 서비스</a:t>
            </a:r>
          </a:p>
        </p:txBody>
      </p:sp>
      <p:pic>
        <p:nvPicPr>
          <p:cNvPr id="34" name="그래픽 33" descr="식물을 든 펼친 손 윤곽선">
            <a:extLst>
              <a:ext uri="{FF2B5EF4-FFF2-40B4-BE49-F238E27FC236}">
                <a16:creationId xmlns:a16="http://schemas.microsoft.com/office/drawing/2014/main" id="{17361269-2781-E391-2C23-DA5076616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859" y="2326958"/>
            <a:ext cx="369435" cy="36930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DC377F-764D-D47B-C69C-442A8C43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4653F29-E0B9-D9DE-FC44-4C8B463486D1}"/>
              </a:ext>
            </a:extLst>
          </p:cNvPr>
          <p:cNvSpPr/>
          <p:nvPr/>
        </p:nvSpPr>
        <p:spPr>
          <a:xfrm>
            <a:off x="1919740" y="4463117"/>
            <a:ext cx="8352519" cy="131333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10D227-5CFC-922C-DCAB-F4A752A1704D}"/>
              </a:ext>
            </a:extLst>
          </p:cNvPr>
          <p:cNvSpPr txBox="1"/>
          <p:nvPr/>
        </p:nvSpPr>
        <p:spPr>
          <a:xfrm>
            <a:off x="2235575" y="4823011"/>
            <a:ext cx="7720847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병해를 인식한 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식물병을 치료할 수 있는 사이트나 관련 제품을 구매할 수 있도록 함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링크를 선택하면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CPC(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링크 클릭당 비용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노출 광고는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CPM(1000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노출 당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비용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청구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514C551-E99C-1BB7-3D1B-BD67A9AB1949}"/>
              </a:ext>
            </a:extLst>
          </p:cNvPr>
          <p:cNvSpPr/>
          <p:nvPr/>
        </p:nvSpPr>
        <p:spPr>
          <a:xfrm>
            <a:off x="2243642" y="4267952"/>
            <a:ext cx="2514319" cy="397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5A2BE4A-21B9-8901-4216-822D5AEBCB38}"/>
              </a:ext>
            </a:extLst>
          </p:cNvPr>
          <p:cNvSpPr/>
          <p:nvPr/>
        </p:nvSpPr>
        <p:spPr>
          <a:xfrm>
            <a:off x="2209030" y="4156349"/>
            <a:ext cx="591095" cy="590886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B5E3C2-A3CC-3338-9911-BF58038FB604}"/>
              </a:ext>
            </a:extLst>
          </p:cNvPr>
          <p:cNvSpPr txBox="1"/>
          <p:nvPr/>
        </p:nvSpPr>
        <p:spPr>
          <a:xfrm>
            <a:off x="2800125" y="4311713"/>
            <a:ext cx="1772024" cy="33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플랜트닥터 서비스</a:t>
            </a:r>
          </a:p>
        </p:txBody>
      </p:sp>
      <p:pic>
        <p:nvPicPr>
          <p:cNvPr id="37" name="그래픽 36" descr="바늘 윤곽선">
            <a:extLst>
              <a:ext uri="{FF2B5EF4-FFF2-40B4-BE49-F238E27FC236}">
                <a16:creationId xmlns:a16="http://schemas.microsoft.com/office/drawing/2014/main" id="{0633E2BC-06F1-CF66-5CA7-D071E903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0807" y="4272430"/>
            <a:ext cx="37080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4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8FD7E-AA4C-E22A-196C-BBCC771C02FB}"/>
              </a:ext>
            </a:extLst>
          </p:cNvPr>
          <p:cNvSpPr txBox="1"/>
          <p:nvPr/>
        </p:nvSpPr>
        <p:spPr>
          <a:xfrm>
            <a:off x="840172" y="1034990"/>
            <a:ext cx="26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기대효과</a:t>
            </a:r>
            <a:endParaRPr lang="ko-KR" altLang="en-US" sz="3000" dirty="0">
              <a:solidFill>
                <a:srgbClr val="81AB7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6F8C2B-71C6-4AE0-DC3A-DC3B8CDF46AA}"/>
              </a:ext>
            </a:extLst>
          </p:cNvPr>
          <p:cNvGrpSpPr/>
          <p:nvPr/>
        </p:nvGrpSpPr>
        <p:grpSpPr>
          <a:xfrm>
            <a:off x="466472" y="443220"/>
            <a:ext cx="1229103" cy="121878"/>
            <a:chOff x="520472" y="421551"/>
            <a:chExt cx="1229103" cy="12187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0D698ED-FFF2-8AC7-7211-721DBCCE057A}"/>
                </a:ext>
              </a:extLst>
            </p:cNvPr>
            <p:cNvSpPr/>
            <p:nvPr/>
          </p:nvSpPr>
          <p:spPr>
            <a:xfrm>
              <a:off x="520472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5E5806B-04E0-7812-3B41-1D8066C12DD8}"/>
                </a:ext>
              </a:extLst>
            </p:cNvPr>
            <p:cNvSpPr/>
            <p:nvPr/>
          </p:nvSpPr>
          <p:spPr>
            <a:xfrm>
              <a:off x="894173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EBA78F-80FE-74C7-127B-D3092F3395D2}"/>
                </a:ext>
              </a:extLst>
            </p:cNvPr>
            <p:cNvSpPr/>
            <p:nvPr/>
          </p:nvSpPr>
          <p:spPr>
            <a:xfrm>
              <a:off x="1267874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ADDD9A-F1C9-5045-6E0D-E8D412618611}"/>
                </a:ext>
              </a:extLst>
            </p:cNvPr>
            <p:cNvSpPr/>
            <p:nvPr/>
          </p:nvSpPr>
          <p:spPr>
            <a:xfrm>
              <a:off x="1641575" y="421551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E1BD00-59FE-7E7C-9D13-C11369E55F3A}"/>
              </a:ext>
            </a:extLst>
          </p:cNvPr>
          <p:cNvSpPr txBox="1"/>
          <p:nvPr/>
        </p:nvSpPr>
        <p:spPr>
          <a:xfrm>
            <a:off x="3417154" y="1213101"/>
            <a:ext cx="2099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Service Expected Effect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E936867-2FC3-5FA9-9F2D-2B29977E1D80}"/>
              </a:ext>
            </a:extLst>
          </p:cNvPr>
          <p:cNvSpPr/>
          <p:nvPr/>
        </p:nvSpPr>
        <p:spPr>
          <a:xfrm>
            <a:off x="1796520" y="2135909"/>
            <a:ext cx="8663334" cy="636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033CA1-BD10-60BE-3534-F45EF4170D54}"/>
              </a:ext>
            </a:extLst>
          </p:cNvPr>
          <p:cNvSpPr/>
          <p:nvPr/>
        </p:nvSpPr>
        <p:spPr>
          <a:xfrm>
            <a:off x="1410242" y="1976805"/>
            <a:ext cx="900000" cy="900000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F645C4-7DEB-322B-128A-2FEC580D4999}"/>
              </a:ext>
            </a:extLst>
          </p:cNvPr>
          <p:cNvSpPr txBox="1"/>
          <p:nvPr/>
        </p:nvSpPr>
        <p:spPr>
          <a:xfrm>
            <a:off x="1665955" y="2148349"/>
            <a:ext cx="50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CBE13E-91CF-5512-0B0D-0ED1C2744866}"/>
              </a:ext>
            </a:extLst>
          </p:cNvPr>
          <p:cNvSpPr/>
          <p:nvPr/>
        </p:nvSpPr>
        <p:spPr>
          <a:xfrm>
            <a:off x="1602334" y="3208338"/>
            <a:ext cx="8905849" cy="636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5981F9-559C-6CD7-818C-D670CF58E432}"/>
              </a:ext>
            </a:extLst>
          </p:cNvPr>
          <p:cNvSpPr/>
          <p:nvPr/>
        </p:nvSpPr>
        <p:spPr>
          <a:xfrm>
            <a:off x="1410242" y="3046471"/>
            <a:ext cx="900000" cy="900000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7F4AB-E420-E84A-4B8E-034FDB6ED924}"/>
              </a:ext>
            </a:extLst>
          </p:cNvPr>
          <p:cNvSpPr txBox="1"/>
          <p:nvPr/>
        </p:nvSpPr>
        <p:spPr>
          <a:xfrm>
            <a:off x="1656528" y="3208834"/>
            <a:ext cx="412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9E126-CE1A-0D43-BC31-20CDB4C5598A}"/>
              </a:ext>
            </a:extLst>
          </p:cNvPr>
          <p:cNvSpPr txBox="1"/>
          <p:nvPr/>
        </p:nvSpPr>
        <p:spPr>
          <a:xfrm>
            <a:off x="2004205" y="3344687"/>
            <a:ext cx="8619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사전에 식물병에 관한 정보를 제공해줌으로써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본인이 키우는 식물의 식물병을 사전에 예방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D51F0-BEC9-8276-6645-2B8F2198C09F}"/>
              </a:ext>
            </a:extLst>
          </p:cNvPr>
          <p:cNvSpPr txBox="1"/>
          <p:nvPr/>
        </p:nvSpPr>
        <p:spPr>
          <a:xfrm>
            <a:off x="2565955" y="2272552"/>
            <a:ext cx="7498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소비자의 입장에서 식물을 건강하게 키울 수 있는 정보를 유용하게 제공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384470A-F0C7-F1CB-A73F-4D1C8D50048D}"/>
              </a:ext>
            </a:extLst>
          </p:cNvPr>
          <p:cNvSpPr/>
          <p:nvPr/>
        </p:nvSpPr>
        <p:spPr>
          <a:xfrm>
            <a:off x="1844850" y="4323944"/>
            <a:ext cx="8663334" cy="636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302495-A226-9BE1-2A54-5BCD1D7E7752}"/>
              </a:ext>
            </a:extLst>
          </p:cNvPr>
          <p:cNvSpPr/>
          <p:nvPr/>
        </p:nvSpPr>
        <p:spPr>
          <a:xfrm>
            <a:off x="1422333" y="4176869"/>
            <a:ext cx="900000" cy="900000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9DCCA-328A-1183-4C97-3FCD9ED976E8}"/>
              </a:ext>
            </a:extLst>
          </p:cNvPr>
          <p:cNvSpPr txBox="1"/>
          <p:nvPr/>
        </p:nvSpPr>
        <p:spPr>
          <a:xfrm>
            <a:off x="1673632" y="4322992"/>
            <a:ext cx="50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5731C27-A30C-88EF-FD05-CC75E6EC4C1B}"/>
              </a:ext>
            </a:extLst>
          </p:cNvPr>
          <p:cNvSpPr/>
          <p:nvPr/>
        </p:nvSpPr>
        <p:spPr>
          <a:xfrm>
            <a:off x="1650664" y="5403424"/>
            <a:ext cx="8905849" cy="636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71B60D8-5CE3-2A7E-7F76-4F14892C2081}"/>
              </a:ext>
            </a:extLst>
          </p:cNvPr>
          <p:cNvSpPr/>
          <p:nvPr/>
        </p:nvSpPr>
        <p:spPr>
          <a:xfrm>
            <a:off x="1422333" y="5312986"/>
            <a:ext cx="900000" cy="900000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46267-CEE1-D6F4-3D2F-754BF6B94F38}"/>
              </a:ext>
            </a:extLst>
          </p:cNvPr>
          <p:cNvSpPr txBox="1"/>
          <p:nvPr/>
        </p:nvSpPr>
        <p:spPr>
          <a:xfrm>
            <a:off x="1663150" y="5470599"/>
            <a:ext cx="412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A99C20-42F6-CACC-6402-7AA08BA4DD24}"/>
              </a:ext>
            </a:extLst>
          </p:cNvPr>
          <p:cNvSpPr txBox="1"/>
          <p:nvPr/>
        </p:nvSpPr>
        <p:spPr>
          <a:xfrm>
            <a:off x="2162013" y="5540067"/>
            <a:ext cx="8619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인해 정신적인 스트레스가 많은 현대인들에게 활력을 줄 수 있음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965F18-D08A-04D4-F449-DE93E4B7DB4A}"/>
              </a:ext>
            </a:extLst>
          </p:cNvPr>
          <p:cNvSpPr txBox="1"/>
          <p:nvPr/>
        </p:nvSpPr>
        <p:spPr>
          <a:xfrm>
            <a:off x="2722845" y="4460587"/>
            <a:ext cx="7498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반려식물 별로 물주는 날짜를 쉽고 간편하게</a:t>
            </a:r>
            <a:r>
              <a:rPr lang="en-US" altLang="ko-KR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효율적으로 관리 가능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F07FE2-5418-23A1-528A-E25BDEEE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52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8FD7E-AA4C-E22A-196C-BBCC771C02FB}"/>
              </a:ext>
            </a:extLst>
          </p:cNvPr>
          <p:cNvSpPr txBox="1"/>
          <p:nvPr/>
        </p:nvSpPr>
        <p:spPr>
          <a:xfrm>
            <a:off x="840172" y="1034990"/>
            <a:ext cx="3388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한계점 및 발전 방향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6F8C2B-71C6-4AE0-DC3A-DC3B8CDF46AA}"/>
              </a:ext>
            </a:extLst>
          </p:cNvPr>
          <p:cNvGrpSpPr/>
          <p:nvPr/>
        </p:nvGrpSpPr>
        <p:grpSpPr>
          <a:xfrm>
            <a:off x="466472" y="443220"/>
            <a:ext cx="1229103" cy="121878"/>
            <a:chOff x="520472" y="421551"/>
            <a:chExt cx="1229103" cy="12187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0D698ED-FFF2-8AC7-7211-721DBCCE057A}"/>
                </a:ext>
              </a:extLst>
            </p:cNvPr>
            <p:cNvSpPr/>
            <p:nvPr/>
          </p:nvSpPr>
          <p:spPr>
            <a:xfrm>
              <a:off x="520472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5E5806B-04E0-7812-3B41-1D8066C12DD8}"/>
                </a:ext>
              </a:extLst>
            </p:cNvPr>
            <p:cNvSpPr/>
            <p:nvPr/>
          </p:nvSpPr>
          <p:spPr>
            <a:xfrm>
              <a:off x="894173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EBA78F-80FE-74C7-127B-D3092F3395D2}"/>
                </a:ext>
              </a:extLst>
            </p:cNvPr>
            <p:cNvSpPr/>
            <p:nvPr/>
          </p:nvSpPr>
          <p:spPr>
            <a:xfrm>
              <a:off x="1267874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ADDD9A-F1C9-5045-6E0D-E8D412618611}"/>
                </a:ext>
              </a:extLst>
            </p:cNvPr>
            <p:cNvSpPr/>
            <p:nvPr/>
          </p:nvSpPr>
          <p:spPr>
            <a:xfrm>
              <a:off x="1641575" y="421551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30384E-95C8-27B7-30A6-2B75A428207F}"/>
              </a:ext>
            </a:extLst>
          </p:cNvPr>
          <p:cNvSpPr/>
          <p:nvPr/>
        </p:nvSpPr>
        <p:spPr>
          <a:xfrm>
            <a:off x="1068617" y="2082194"/>
            <a:ext cx="4095167" cy="43325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7E79CB-9171-2322-38DD-9099B22EE4EF}"/>
              </a:ext>
            </a:extLst>
          </p:cNvPr>
          <p:cNvSpPr txBox="1"/>
          <p:nvPr/>
        </p:nvSpPr>
        <p:spPr>
          <a:xfrm>
            <a:off x="1183705" y="2446771"/>
            <a:ext cx="3864990" cy="3364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전처리에 시간을 많이 써서 인식할 수 있는 </a:t>
            </a:r>
            <a:r>
              <a:rPr lang="ko-KR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종류를 충분히 확보하지 못함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(16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</a:t>
            </a:r>
            <a:r>
              <a:rPr lang="ko-KR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크기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인해 모델링을 하는 데에 많은 시간이 소요되어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많은 </a:t>
            </a:r>
            <a:r>
              <a:rPr lang="ko-KR" altLang="en-US" sz="13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디벨롭을</a:t>
            </a:r>
            <a:r>
              <a:rPr lang="ko-KR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시도해보지 못함</a:t>
            </a:r>
            <a:endParaRPr lang="en-US" altLang="ko-KR" sz="13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사용성이 높은 앱으로 구현하고 싶었지만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 관계상 </a:t>
            </a:r>
            <a:r>
              <a:rPr lang="ko-KR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반응형 웹으로 마무리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해야 했던 점이 아쉬웠음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많은 기술을 구현하고 싶었는데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백엔드에</a:t>
            </a:r>
            <a:r>
              <a:rPr lang="ko-KR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시간을 많이 투자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하게 된 점이 아쉬웠음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E686D75-5B0C-03A0-7E9E-259F8DDE4C6C}"/>
              </a:ext>
            </a:extLst>
          </p:cNvPr>
          <p:cNvSpPr/>
          <p:nvPr/>
        </p:nvSpPr>
        <p:spPr>
          <a:xfrm>
            <a:off x="5639789" y="3490664"/>
            <a:ext cx="912420" cy="638298"/>
          </a:xfrm>
          <a:prstGeom prst="rightArrow">
            <a:avLst>
              <a:gd name="adj1" fmla="val 50000"/>
              <a:gd name="adj2" fmla="val 73342"/>
            </a:avLst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60C6642-8EAB-B666-7464-798135F2D9DD}"/>
              </a:ext>
            </a:extLst>
          </p:cNvPr>
          <p:cNvSpPr/>
          <p:nvPr/>
        </p:nvSpPr>
        <p:spPr>
          <a:xfrm>
            <a:off x="2376227" y="1898202"/>
            <a:ext cx="1498800" cy="397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7BC743-B123-DB40-EA1F-5495C1DB4FBD}"/>
              </a:ext>
            </a:extLst>
          </p:cNvPr>
          <p:cNvSpPr txBox="1"/>
          <p:nvPr/>
        </p:nvSpPr>
        <p:spPr>
          <a:xfrm>
            <a:off x="2516668" y="1931262"/>
            <a:ext cx="1217917" cy="33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A1F1AD5-2C51-3534-3F05-5583D2CC2BC1}"/>
              </a:ext>
            </a:extLst>
          </p:cNvPr>
          <p:cNvSpPr/>
          <p:nvPr/>
        </p:nvSpPr>
        <p:spPr>
          <a:xfrm>
            <a:off x="6913128" y="2082194"/>
            <a:ext cx="4095167" cy="43325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629F6C-1BCF-997F-445E-C39011A43516}"/>
              </a:ext>
            </a:extLst>
          </p:cNvPr>
          <p:cNvSpPr txBox="1"/>
          <p:nvPr/>
        </p:nvSpPr>
        <p:spPr>
          <a:xfrm>
            <a:off x="7178989" y="2361447"/>
            <a:ext cx="3582296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전처리에 시간을 줄이고 식물 종 늘리기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학습량을 늘려서 정확도 향상시키기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앱으로 구현 및 더 많은 기술 도입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사용자들의 사진을 </a:t>
            </a:r>
            <a:r>
              <a:rPr lang="en-US" altLang="ko-KR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3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재학습</a:t>
            </a:r>
            <a:r>
              <a:rPr lang="en-US" altLang="ko-KR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사용하여 모델의 성능을 계속해서 </a:t>
            </a:r>
            <a:r>
              <a:rPr lang="ko-KR" altLang="en-US" sz="13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디벨롭</a:t>
            </a:r>
            <a:r>
              <a:rPr lang="ko-KR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할 수 있도록 시도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</a:t>
            </a:r>
            <a:endParaRPr lang="en-US" altLang="ko-KR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1CCCA8F-DB72-3471-6974-EB1868CBA610}"/>
              </a:ext>
            </a:extLst>
          </p:cNvPr>
          <p:cNvSpPr/>
          <p:nvPr/>
        </p:nvSpPr>
        <p:spPr>
          <a:xfrm>
            <a:off x="8220738" y="1898202"/>
            <a:ext cx="1498800" cy="3976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C582B0-3288-0A44-60FA-0FBA9A1E467A}"/>
              </a:ext>
            </a:extLst>
          </p:cNvPr>
          <p:cNvSpPr txBox="1"/>
          <p:nvPr/>
        </p:nvSpPr>
        <p:spPr>
          <a:xfrm>
            <a:off x="8361179" y="1940689"/>
            <a:ext cx="1217917" cy="33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34F3A0-1CE4-91C5-5255-A2F42C861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5"/>
          <a:stretch/>
        </p:blipFill>
        <p:spPr bwMode="auto">
          <a:xfrm>
            <a:off x="7518521" y="4787188"/>
            <a:ext cx="2903456" cy="14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27B5A2-C1A2-F8BF-B9CD-F2D08799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83727-2C3B-C0F0-8CD4-57D415D03E97}"/>
              </a:ext>
            </a:extLst>
          </p:cNvPr>
          <p:cNvSpPr txBox="1"/>
          <p:nvPr/>
        </p:nvSpPr>
        <p:spPr>
          <a:xfrm>
            <a:off x="3950554" y="1213101"/>
            <a:ext cx="2099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Development Direction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72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C7643C-F0CF-CDE4-1478-3F2F19B44B48}"/>
              </a:ext>
            </a:extLst>
          </p:cNvPr>
          <p:cNvSpPr txBox="1"/>
          <p:nvPr/>
        </p:nvSpPr>
        <p:spPr>
          <a:xfrm>
            <a:off x="2712455" y="2934249"/>
            <a:ext cx="6767086" cy="98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Appendix. </a:t>
            </a:r>
            <a:r>
              <a:rPr lang="ko-KR" altLang="en-US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참고자료</a:t>
            </a:r>
            <a:r>
              <a:rPr lang="en-US" altLang="ko-KR" sz="43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3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sz="43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0873A5-D434-8F3D-2A5E-D5B7A80AEFB1}"/>
              </a:ext>
            </a:extLst>
          </p:cNvPr>
          <p:cNvSpPr/>
          <p:nvPr/>
        </p:nvSpPr>
        <p:spPr>
          <a:xfrm>
            <a:off x="200338" y="199131"/>
            <a:ext cx="11791320" cy="64431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68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8FD7E-AA4C-E22A-196C-BBCC771C02FB}"/>
              </a:ext>
            </a:extLst>
          </p:cNvPr>
          <p:cNvSpPr txBox="1"/>
          <p:nvPr/>
        </p:nvSpPr>
        <p:spPr>
          <a:xfrm>
            <a:off x="840172" y="1034990"/>
            <a:ext cx="236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 자료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6F8C2B-71C6-4AE0-DC3A-DC3B8CDF46AA}"/>
              </a:ext>
            </a:extLst>
          </p:cNvPr>
          <p:cNvGrpSpPr/>
          <p:nvPr/>
        </p:nvGrpSpPr>
        <p:grpSpPr>
          <a:xfrm>
            <a:off x="466472" y="443220"/>
            <a:ext cx="1229103" cy="121878"/>
            <a:chOff x="520472" y="421551"/>
            <a:chExt cx="1229103" cy="12187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0D698ED-FFF2-8AC7-7211-721DBCCE057A}"/>
                </a:ext>
              </a:extLst>
            </p:cNvPr>
            <p:cNvSpPr/>
            <p:nvPr/>
          </p:nvSpPr>
          <p:spPr>
            <a:xfrm>
              <a:off x="520472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5E5806B-04E0-7812-3B41-1D8066C12DD8}"/>
                </a:ext>
              </a:extLst>
            </p:cNvPr>
            <p:cNvSpPr/>
            <p:nvPr/>
          </p:nvSpPr>
          <p:spPr>
            <a:xfrm>
              <a:off x="894173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EBA78F-80FE-74C7-127B-D3092F3395D2}"/>
                </a:ext>
              </a:extLst>
            </p:cNvPr>
            <p:cNvSpPr/>
            <p:nvPr/>
          </p:nvSpPr>
          <p:spPr>
            <a:xfrm>
              <a:off x="1267874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ADDD9A-F1C9-5045-6E0D-E8D412618611}"/>
                </a:ext>
              </a:extLst>
            </p:cNvPr>
            <p:cNvSpPr/>
            <p:nvPr/>
          </p:nvSpPr>
          <p:spPr>
            <a:xfrm>
              <a:off x="1641575" y="421551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4F65EC8-02DD-4259-CAD4-112B9F6D741B}"/>
              </a:ext>
            </a:extLst>
          </p:cNvPr>
          <p:cNvSpPr txBox="1"/>
          <p:nvPr/>
        </p:nvSpPr>
        <p:spPr>
          <a:xfrm>
            <a:off x="840172" y="1657475"/>
            <a:ext cx="10416616" cy="4839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빅데이터로 알아보는 반려식물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농사로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 2021-09-29, </a:t>
            </a:r>
            <a:endParaRPr lang="en-US" altLang="ko-KR" sz="1300" dirty="0">
              <a:solidFill>
                <a:srgbClr val="59595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</a:t>
            </a:r>
            <a:r>
              <a:rPr lang="en-US" altLang="ko-KR" sz="1300" b="0" i="0" u="sng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https://www.nongsaro.go.kr/portal/ps/psv/psvr/psvre/curationDtl.ps?menuId=PS03352&amp;srchCurationNo=1696</a:t>
            </a:r>
            <a:endParaRPr lang="ko-KR" altLang="en-US" sz="1300" b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반려식물 관리의 모든 것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식물관리어플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출시 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구글플레이스토어  앱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플랜핏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2020. 3. 30, </a:t>
            </a:r>
            <a:r>
              <a:rPr lang="en-US" altLang="ko-KR" sz="1300" b="0" i="0" u="sng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https://m.blog.naver.com/plantfit/221881708550</a:t>
            </a:r>
            <a:endParaRPr lang="ko-KR" altLang="en-US" sz="1300" b="0" i="0" u="none" strike="noStrike" dirty="0">
              <a:solidFill>
                <a:srgbClr val="59595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식물이 잘되는 우리집 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관리법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(3), 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충북일보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2017.09.25, </a:t>
            </a:r>
            <a:r>
              <a:rPr lang="en-US" altLang="ko-KR" sz="1300" b="0" i="0" u="sng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https://www.inews365.com/news/article.html?no=509556</a:t>
            </a:r>
            <a:endParaRPr lang="ko-KR" altLang="en-US" sz="1300" b="0" i="0" u="none" strike="noStrike" dirty="0">
              <a:solidFill>
                <a:srgbClr val="59595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반려나무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케미가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맞는 식물이 있다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식물키우기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왕초보를 위한 팁 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10, </a:t>
            </a: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트리플래닛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300" b="0" i="0" u="sng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5"/>
              </a:rPr>
              <a:t>https://treepla.net/magazine/?q=YToxOntzOjEyOiJrZXl3b3JkX3R5cGUiO3M6MzoiYWxsIjt9&amp;bmode=view&amp;idx=2109231&amp;t=board</a:t>
            </a:r>
            <a:endParaRPr lang="ko-KR" altLang="en-US" sz="1300" b="0" i="0" u="none" strike="noStrike" dirty="0">
              <a:solidFill>
                <a:srgbClr val="59595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신홍재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딥러닝을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활용한 실내 식물 이미지 분류 및 식물 정보 제공 웹 어플리케이션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&gt;,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한국지식정보기술학회 </a:t>
            </a: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논문지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4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쪽</a:t>
            </a:r>
            <a:b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300" b="0" i="0" u="sng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6"/>
              </a:rPr>
              <a:t>https://www.kci.go.kr/kciportal/ci/sereArticleSearch/ciSereArtiView.kci?sereArticleSearchBean.artiId=ART002581748</a:t>
            </a:r>
            <a:endParaRPr lang="ko-KR" altLang="en-US" sz="1300" b="0" i="0" u="none" strike="noStrike" dirty="0">
              <a:solidFill>
                <a:srgbClr val="59595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김삼금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심층 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 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구조를 이용한 토마토 작물 병해충 분류 모델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&gt;, </a:t>
            </a: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한국산학기술학회논문지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2021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9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쪽 </a:t>
            </a:r>
            <a:r>
              <a:rPr lang="en-US" altLang="ko-KR" sz="1300" b="0" i="0" u="sng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7"/>
              </a:rPr>
              <a:t>https://www.kais99.org/jkais/journal/Vol22No05/vol22no05p02.pdf</a:t>
            </a:r>
            <a:endParaRPr lang="ko-KR" altLang="en-US" sz="1300" b="0" i="0" u="none" strike="noStrike" dirty="0">
              <a:solidFill>
                <a:srgbClr val="59595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이효찬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잡음에 강인한 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 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건물 인식 방법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&gt;, </a:t>
            </a:r>
            <a:r>
              <a:rPr lang="ko-KR" altLang="en-US" sz="1300" b="0" i="0" u="none" strike="noStrike" dirty="0" err="1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한국정보통신학회논문지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2020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344</a:t>
            </a:r>
            <a:r>
              <a:rPr lang="ko-KR" altLang="en-US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쪽</a:t>
            </a:r>
            <a:r>
              <a:rPr lang="en-US" altLang="ko-KR" sz="1300" b="0" i="0" u="none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300" b="0" i="0" u="sng" strike="noStrike" dirty="0">
                <a:solidFill>
                  <a:srgbClr val="59595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8"/>
              </a:rPr>
              <a:t>https://www.koreascience.or.kr/article/JAKO202005653789629.pdf</a:t>
            </a:r>
            <a:endParaRPr lang="ko-KR" altLang="en-US" sz="1300" b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A501E6-02B7-E3C6-2A3D-F1488BAB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30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68FD7E-AA4C-E22A-196C-BBCC771C02FB}"/>
              </a:ext>
            </a:extLst>
          </p:cNvPr>
          <p:cNvSpPr txBox="1"/>
          <p:nvPr/>
        </p:nvSpPr>
        <p:spPr>
          <a:xfrm>
            <a:off x="840172" y="1034990"/>
            <a:ext cx="2360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endParaRPr lang="ko-KR" altLang="en-US" sz="3000" dirty="0">
              <a:solidFill>
                <a:srgbClr val="81AB7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6F8C2B-71C6-4AE0-DC3A-DC3B8CDF46AA}"/>
              </a:ext>
            </a:extLst>
          </p:cNvPr>
          <p:cNvGrpSpPr/>
          <p:nvPr/>
        </p:nvGrpSpPr>
        <p:grpSpPr>
          <a:xfrm>
            <a:off x="466472" y="443220"/>
            <a:ext cx="1229103" cy="121878"/>
            <a:chOff x="520472" y="421551"/>
            <a:chExt cx="1229103" cy="12187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0D698ED-FFF2-8AC7-7211-721DBCCE057A}"/>
                </a:ext>
              </a:extLst>
            </p:cNvPr>
            <p:cNvSpPr/>
            <p:nvPr/>
          </p:nvSpPr>
          <p:spPr>
            <a:xfrm>
              <a:off x="520472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5E5806B-04E0-7812-3B41-1D8066C12DD8}"/>
                </a:ext>
              </a:extLst>
            </p:cNvPr>
            <p:cNvSpPr/>
            <p:nvPr/>
          </p:nvSpPr>
          <p:spPr>
            <a:xfrm>
              <a:off x="894173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EBA78F-80FE-74C7-127B-D3092F3395D2}"/>
                </a:ext>
              </a:extLst>
            </p:cNvPr>
            <p:cNvSpPr/>
            <p:nvPr/>
          </p:nvSpPr>
          <p:spPr>
            <a:xfrm>
              <a:off x="1267874" y="435429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ADDD9A-F1C9-5045-6E0D-E8D412618611}"/>
                </a:ext>
              </a:extLst>
            </p:cNvPr>
            <p:cNvSpPr/>
            <p:nvPr/>
          </p:nvSpPr>
          <p:spPr>
            <a:xfrm>
              <a:off x="1641575" y="421551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2321E3D-13A1-C6B6-1A54-EDF65565B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11057"/>
              </p:ext>
            </p:extLst>
          </p:nvPr>
        </p:nvGraphicFramePr>
        <p:xfrm>
          <a:off x="894173" y="1803141"/>
          <a:ext cx="10266740" cy="4351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746">
                  <a:extLst>
                    <a:ext uri="{9D8B030D-6E8A-4147-A177-3AD203B41FA5}">
                      <a16:colId xmlns:a16="http://schemas.microsoft.com/office/drawing/2014/main" val="1327863609"/>
                    </a:ext>
                  </a:extLst>
                </a:gridCol>
                <a:gridCol w="8428994">
                  <a:extLst>
                    <a:ext uri="{9D8B030D-6E8A-4147-A177-3AD203B41FA5}">
                      <a16:colId xmlns:a16="http://schemas.microsoft.com/office/drawing/2014/main" val="3925500135"/>
                    </a:ext>
                  </a:extLst>
                </a:gridCol>
              </a:tblGrid>
              <a:tr h="814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강교철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코딩을 처음 배우는 거였는데 힘들어서 그만두고 싶었던 적도 있었지만 좋은 팀원들과 좋은 강사님들을 만나 잘 마무리 할 수 있어서 좋았고 많은 것을 배울 수 있어서 좋았다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320712"/>
                  </a:ext>
                </a:extLst>
              </a:tr>
              <a:tr h="814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강중모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여러 기술을 배우고 적용해보고 싶었는데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백엔드에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시간을 많이 뺏겨 하지 못해 아쉬웠다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컴퓨터공학관련 배경지식에 부족함을 느꼈다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519171"/>
                  </a:ext>
                </a:extLst>
              </a:tr>
              <a:tr h="814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김연우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리액트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네이티브로 앱을 구현하지 못한 점이 너무 아쉽고 앞으로 좋은 사람들과 함께 프로젝트 진행해서 좋았다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개발적으로 부족함으로 느꼈고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더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노력해야겠다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765132"/>
                  </a:ext>
                </a:extLst>
              </a:tr>
              <a:tr h="814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박혜인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수업시간에 배웠던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CNN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기반 모델 두 가지를 직접 모델링 하는 과정이 힘들기도 했지만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힘들었던 만큼 뿌듯했다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모델을 서비스와 연결해서 구현하는 과정이 신기했고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앞으로 다른 프로젝트를 할 때에도 정말 도움이 많이 될 것 같았다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이번 프로젝트는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멘토분들께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직접적인 피드백을 받을 수 있어서 유익했고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좋은 사람들과 직접 만나 즐겁게 할 수 있어서 좋았다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396059"/>
                  </a:ext>
                </a:extLst>
              </a:tr>
              <a:tr h="814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이유진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 수집부터 분석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처리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인사이트 도출까지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모델 기반 서비스를 제공하는 프로세스를 데이터 엔지니어분들과 함께 해서 실제 기업에서 일하는 것처럼 요구사항 문제점들을 직접 해결해 볼 수 있었다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현업에서 일하시는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멘토분들의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피드백을 통해 프로젝트의 방향성과 문제 해결 방법을 잘 잡을 수 있었고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좋은 팀원들을 만나 프로젝트를 잘 마무리 할 수 있었다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949855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7A4884-F42D-DB72-D374-0690902C4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03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560D56-6D57-22D4-8B06-58DBB7B894B4}"/>
              </a:ext>
            </a:extLst>
          </p:cNvPr>
          <p:cNvSpPr txBox="1"/>
          <p:nvPr/>
        </p:nvSpPr>
        <p:spPr>
          <a:xfrm>
            <a:off x="1695573" y="2767280"/>
            <a:ext cx="88008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81AB7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6B4A25-1D6B-99D4-C2EE-A78E78904D5B}"/>
              </a:ext>
            </a:extLst>
          </p:cNvPr>
          <p:cNvSpPr/>
          <p:nvPr/>
        </p:nvSpPr>
        <p:spPr>
          <a:xfrm>
            <a:off x="200338" y="199131"/>
            <a:ext cx="11791320" cy="6443189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195A2D-5415-11CC-BFEF-D964B9696683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2D7E4F3-A5A0-09B8-1807-D1E6EDFF71A2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744BEC0-7422-2E4D-7E86-53BBC6F598BB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77EF5AF-DFC8-3704-BD34-49362195BED1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FA96E5-D3C6-4087-5AE1-FE2460296282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243D2B7-0D7C-95FF-AE6A-CEDBA6ACB1F2}"/>
              </a:ext>
            </a:extLst>
          </p:cNvPr>
          <p:cNvGrpSpPr/>
          <p:nvPr/>
        </p:nvGrpSpPr>
        <p:grpSpPr>
          <a:xfrm>
            <a:off x="10496424" y="6316160"/>
            <a:ext cx="1229103" cy="108000"/>
            <a:chOff x="466472" y="457098"/>
            <a:chExt cx="1229103" cy="108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AF73551-7641-4159-8150-3041DF25C9C8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64331DA-4237-0474-BA0C-E155058F6F6D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86F68F-DFBB-5FAB-4F80-EF0903F358CE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335AC51-08B8-9FE1-B4B3-F42BB1508D00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08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6688A2B-A513-72A3-D94F-9B48F6A65868}"/>
              </a:ext>
            </a:extLst>
          </p:cNvPr>
          <p:cNvSpPr txBox="1"/>
          <p:nvPr/>
        </p:nvSpPr>
        <p:spPr>
          <a:xfrm>
            <a:off x="840172" y="1034990"/>
            <a:ext cx="32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기획 배경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638DA-1BFD-0ABB-7E54-18AB2FD2CB10}"/>
              </a:ext>
            </a:extLst>
          </p:cNvPr>
          <p:cNvSpPr txBox="1"/>
          <p:nvPr/>
        </p:nvSpPr>
        <p:spPr>
          <a:xfrm>
            <a:off x="3800928" y="1195067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Project Background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5" name="Google Shape;106;p21">
            <a:extLst>
              <a:ext uri="{FF2B5EF4-FFF2-40B4-BE49-F238E27FC236}">
                <a16:creationId xmlns:a16="http://schemas.microsoft.com/office/drawing/2014/main" id="{D20B16E7-C352-278B-F1B8-0468D8764F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" r="1067" b="1392"/>
          <a:stretch/>
        </p:blipFill>
        <p:spPr>
          <a:xfrm>
            <a:off x="1201174" y="2505727"/>
            <a:ext cx="8310127" cy="36229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7E4A779-970F-43FD-6E10-F6B8E2AE30DA}"/>
              </a:ext>
            </a:extLst>
          </p:cNvPr>
          <p:cNvSpPr txBox="1"/>
          <p:nvPr/>
        </p:nvSpPr>
        <p:spPr>
          <a:xfrm>
            <a:off x="840172" y="1851515"/>
            <a:ext cx="4655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국내 </a:t>
            </a:r>
            <a:r>
              <a:rPr lang="ko-KR" altLang="en-US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홈가드닝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매출 변화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D0F5B3-AE00-2FFF-6861-94B26008C40D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E1CE723-E92A-F9AF-DEC5-D0AFC5869BAE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57FA433-D24A-DDBF-762C-13A2A7FB8588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1CFED00-EBD3-92D7-79B8-E6C4DA9DDB3D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F3024D6-C10A-5788-8517-4A8503F08E35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B36B47-A2DF-0D87-38FF-47508870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2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6688A2B-A513-72A3-D94F-9B48F6A65868}"/>
              </a:ext>
            </a:extLst>
          </p:cNvPr>
          <p:cNvSpPr txBox="1"/>
          <p:nvPr/>
        </p:nvSpPr>
        <p:spPr>
          <a:xfrm>
            <a:off x="840172" y="1034990"/>
            <a:ext cx="32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소비자의 니즈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4638DA-1BFD-0ABB-7E54-18AB2FD2CB10}"/>
              </a:ext>
            </a:extLst>
          </p:cNvPr>
          <p:cNvSpPr txBox="1"/>
          <p:nvPr/>
        </p:nvSpPr>
        <p:spPr>
          <a:xfrm>
            <a:off x="3089728" y="1195067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Customer Needs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EEEB441-645C-4D1B-CEC3-BB538067108F}"/>
              </a:ext>
            </a:extLst>
          </p:cNvPr>
          <p:cNvSpPr/>
          <p:nvPr/>
        </p:nvSpPr>
        <p:spPr>
          <a:xfrm>
            <a:off x="3602547" y="2187361"/>
            <a:ext cx="1902498" cy="1904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반려식물의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긍정적 효과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원호 39">
            <a:extLst>
              <a:ext uri="{FF2B5EF4-FFF2-40B4-BE49-F238E27FC236}">
                <a16:creationId xmlns:a16="http://schemas.microsoft.com/office/drawing/2014/main" id="{DD81EAF4-4370-240A-CE7F-940FE3891ECB}"/>
              </a:ext>
            </a:extLst>
          </p:cNvPr>
          <p:cNvSpPr/>
          <p:nvPr/>
        </p:nvSpPr>
        <p:spPr>
          <a:xfrm rot="10800000">
            <a:off x="3486996" y="2099544"/>
            <a:ext cx="2133600" cy="2107903"/>
          </a:xfrm>
          <a:prstGeom prst="arc">
            <a:avLst>
              <a:gd name="adj1" fmla="val 10791140"/>
              <a:gd name="adj2" fmla="val 0"/>
            </a:avLst>
          </a:prstGeom>
          <a:noFill/>
          <a:ln w="57150">
            <a:solidFill>
              <a:srgbClr val="81A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EF8A4B4-616D-A522-9B13-60245A2BFCFD}"/>
              </a:ext>
            </a:extLst>
          </p:cNvPr>
          <p:cNvCxnSpPr>
            <a:cxnSpLocks/>
          </p:cNvCxnSpPr>
          <p:nvPr/>
        </p:nvCxnSpPr>
        <p:spPr>
          <a:xfrm flipV="1">
            <a:off x="5588940" y="3126906"/>
            <a:ext cx="508000" cy="6252"/>
          </a:xfrm>
          <a:prstGeom prst="straightConnector1">
            <a:avLst/>
          </a:prstGeom>
          <a:ln w="57150">
            <a:solidFill>
              <a:srgbClr val="81AB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1/2 액자 57">
            <a:extLst>
              <a:ext uri="{FF2B5EF4-FFF2-40B4-BE49-F238E27FC236}">
                <a16:creationId xmlns:a16="http://schemas.microsoft.com/office/drawing/2014/main" id="{DE9057B0-FBD7-A310-C4E7-BC97351DCFFD}"/>
              </a:ext>
            </a:extLst>
          </p:cNvPr>
          <p:cNvSpPr/>
          <p:nvPr/>
        </p:nvSpPr>
        <p:spPr>
          <a:xfrm rot="13484819">
            <a:off x="1568459" y="4416090"/>
            <a:ext cx="288000" cy="288000"/>
          </a:xfrm>
          <a:prstGeom prst="halfFrame">
            <a:avLst>
              <a:gd name="adj1" fmla="val 17077"/>
              <a:gd name="adj2" fmla="val 15806"/>
            </a:avLst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1/2 액자 67">
            <a:extLst>
              <a:ext uri="{FF2B5EF4-FFF2-40B4-BE49-F238E27FC236}">
                <a16:creationId xmlns:a16="http://schemas.microsoft.com/office/drawing/2014/main" id="{0083001E-B80C-AC69-1EEA-4B05E82F37C0}"/>
              </a:ext>
            </a:extLst>
          </p:cNvPr>
          <p:cNvSpPr/>
          <p:nvPr/>
        </p:nvSpPr>
        <p:spPr>
          <a:xfrm rot="13484819">
            <a:off x="4409795" y="4442280"/>
            <a:ext cx="288000" cy="288000"/>
          </a:xfrm>
          <a:prstGeom prst="halfFrame">
            <a:avLst>
              <a:gd name="adj1" fmla="val 17077"/>
              <a:gd name="adj2" fmla="val 15806"/>
            </a:avLst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C5BA88-0B4B-E7E8-9ECB-14B03B257307}"/>
              </a:ext>
            </a:extLst>
          </p:cNvPr>
          <p:cNvSpPr txBox="1"/>
          <p:nvPr/>
        </p:nvSpPr>
        <p:spPr>
          <a:xfrm>
            <a:off x="654175" y="4970730"/>
            <a:ext cx="2308099" cy="144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 우울증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 중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명이 경험했을 정도로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많은 사람들이 우울함을 느끼고 있음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FA3540-C6C9-B27D-71BA-A503E5AA1344}"/>
              </a:ext>
            </a:extLst>
          </p:cNvPr>
          <p:cNvSpPr txBox="1"/>
          <p:nvPr/>
        </p:nvSpPr>
        <p:spPr>
          <a:xfrm>
            <a:off x="3504747" y="4958624"/>
            <a:ext cx="2101945" cy="10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반려식물은 </a:t>
            </a:r>
            <a:r>
              <a:rPr lang="ko-KR" altLang="en-US" sz="15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우울감</a:t>
            </a:r>
            <a:r>
              <a:rPr lang="en-US" altLang="ko-KR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부정적인 감정 해소</a:t>
            </a:r>
            <a:r>
              <a:rPr lang="en-US" altLang="ko-KR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활력 증가에 큰 도움을 줌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3515DEB-4353-7D9B-2836-6EF4A4F5183A}"/>
              </a:ext>
            </a:extLst>
          </p:cNvPr>
          <p:cNvSpPr/>
          <p:nvPr/>
        </p:nvSpPr>
        <p:spPr>
          <a:xfrm>
            <a:off x="761211" y="2187361"/>
            <a:ext cx="1902498" cy="1904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우울증 증가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5" name="원호 74">
            <a:extLst>
              <a:ext uri="{FF2B5EF4-FFF2-40B4-BE49-F238E27FC236}">
                <a16:creationId xmlns:a16="http://schemas.microsoft.com/office/drawing/2014/main" id="{3C4D37B4-9CC6-D572-EA02-E57A4DF09330}"/>
              </a:ext>
            </a:extLst>
          </p:cNvPr>
          <p:cNvSpPr/>
          <p:nvPr/>
        </p:nvSpPr>
        <p:spPr>
          <a:xfrm>
            <a:off x="654175" y="2072758"/>
            <a:ext cx="2133600" cy="2107903"/>
          </a:xfrm>
          <a:prstGeom prst="arc">
            <a:avLst>
              <a:gd name="adj1" fmla="val 10791140"/>
              <a:gd name="adj2" fmla="val 0"/>
            </a:avLst>
          </a:prstGeom>
          <a:noFill/>
          <a:ln w="57150">
            <a:solidFill>
              <a:srgbClr val="81A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C2F2EF1-5EFB-DA0E-773A-043864F4490A}"/>
              </a:ext>
            </a:extLst>
          </p:cNvPr>
          <p:cNvCxnSpPr>
            <a:cxnSpLocks/>
          </p:cNvCxnSpPr>
          <p:nvPr/>
        </p:nvCxnSpPr>
        <p:spPr>
          <a:xfrm flipV="1">
            <a:off x="2770071" y="3120458"/>
            <a:ext cx="508000" cy="6252"/>
          </a:xfrm>
          <a:prstGeom prst="straightConnector1">
            <a:avLst/>
          </a:prstGeom>
          <a:ln w="57150">
            <a:solidFill>
              <a:srgbClr val="81AB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F66D69F4-668A-EFC8-EAA7-2CEEAA73C2A7}"/>
              </a:ext>
            </a:extLst>
          </p:cNvPr>
          <p:cNvSpPr/>
          <p:nvPr/>
        </p:nvSpPr>
        <p:spPr>
          <a:xfrm>
            <a:off x="6431956" y="2168258"/>
            <a:ext cx="1902498" cy="1904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반려식물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재배 시장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확대</a:t>
            </a:r>
          </a:p>
        </p:txBody>
      </p:sp>
      <p:sp>
        <p:nvSpPr>
          <p:cNvPr id="78" name="원호 77">
            <a:extLst>
              <a:ext uri="{FF2B5EF4-FFF2-40B4-BE49-F238E27FC236}">
                <a16:creationId xmlns:a16="http://schemas.microsoft.com/office/drawing/2014/main" id="{FC97B40B-C293-E75F-6653-C93CFA2939DE}"/>
              </a:ext>
            </a:extLst>
          </p:cNvPr>
          <p:cNvSpPr/>
          <p:nvPr/>
        </p:nvSpPr>
        <p:spPr>
          <a:xfrm>
            <a:off x="6312220" y="2053655"/>
            <a:ext cx="2133600" cy="2107903"/>
          </a:xfrm>
          <a:prstGeom prst="arc">
            <a:avLst>
              <a:gd name="adj1" fmla="val 10791140"/>
              <a:gd name="adj2" fmla="val 0"/>
            </a:avLst>
          </a:prstGeom>
          <a:noFill/>
          <a:ln w="57150">
            <a:solidFill>
              <a:srgbClr val="81A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B7BB102-9222-7EB8-1BAE-005F9120A6E2}"/>
              </a:ext>
            </a:extLst>
          </p:cNvPr>
          <p:cNvCxnSpPr>
            <a:cxnSpLocks/>
          </p:cNvCxnSpPr>
          <p:nvPr/>
        </p:nvCxnSpPr>
        <p:spPr>
          <a:xfrm flipV="1">
            <a:off x="8440816" y="3101355"/>
            <a:ext cx="508000" cy="6252"/>
          </a:xfrm>
          <a:prstGeom prst="straightConnector1">
            <a:avLst/>
          </a:prstGeom>
          <a:ln w="57150">
            <a:solidFill>
              <a:srgbClr val="81AB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1/2 액자 79">
            <a:extLst>
              <a:ext uri="{FF2B5EF4-FFF2-40B4-BE49-F238E27FC236}">
                <a16:creationId xmlns:a16="http://schemas.microsoft.com/office/drawing/2014/main" id="{24E029B9-2D64-FE64-ED78-F8D289C05721}"/>
              </a:ext>
            </a:extLst>
          </p:cNvPr>
          <p:cNvSpPr/>
          <p:nvPr/>
        </p:nvSpPr>
        <p:spPr>
          <a:xfrm rot="13484819">
            <a:off x="7239205" y="4416091"/>
            <a:ext cx="288000" cy="288000"/>
          </a:xfrm>
          <a:prstGeom prst="halfFrame">
            <a:avLst>
              <a:gd name="adj1" fmla="val 17077"/>
              <a:gd name="adj2" fmla="val 15806"/>
            </a:avLst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BD2777-EB6F-868D-4221-B661E8C3145D}"/>
              </a:ext>
            </a:extLst>
          </p:cNvPr>
          <p:cNvSpPr txBox="1"/>
          <p:nvPr/>
        </p:nvSpPr>
        <p:spPr>
          <a:xfrm>
            <a:off x="6149166" y="4958624"/>
            <a:ext cx="2799650" cy="144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롯데백화점은 지난해 </a:t>
            </a:r>
            <a:r>
              <a:rPr lang="ko-KR" altLang="en-US" sz="15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홈가드닝</a:t>
            </a:r>
            <a:r>
              <a:rPr lang="ko-KR" altLang="en-US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관련 매출이 전년 대비 </a:t>
            </a:r>
            <a:r>
              <a:rPr lang="en-US" altLang="ko-KR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 이상 증가</a:t>
            </a:r>
            <a:endParaRPr lang="en-US" altLang="ko-KR" sz="15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LG ‘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틔운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’, 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교원 등 </a:t>
            </a:r>
            <a:r>
              <a:rPr lang="ko-KR" altLang="en-US" sz="15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가정용 식물재배기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인기를 끌고 있음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73C3AC-155B-B553-0933-BBAA7E3329AF}"/>
              </a:ext>
            </a:extLst>
          </p:cNvPr>
          <p:cNvSpPr/>
          <p:nvPr/>
        </p:nvSpPr>
        <p:spPr>
          <a:xfrm>
            <a:off x="9029490" y="2336800"/>
            <a:ext cx="2559135" cy="1625600"/>
          </a:xfrm>
          <a:prstGeom prst="rect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CA19CE-D9D1-C6D0-F5C2-489E69237815}"/>
              </a:ext>
            </a:extLst>
          </p:cNvPr>
          <p:cNvSpPr txBox="1"/>
          <p:nvPr/>
        </p:nvSpPr>
        <p:spPr>
          <a:xfrm>
            <a:off x="9029489" y="2678766"/>
            <a:ext cx="2559135" cy="8833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식물에 대한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관심이 증가하고 있음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AA9726-751B-5214-AA5C-59C07009178D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658FD88-5ED8-86ED-39FC-2F5BE9D0658F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BF0845D-B811-3CBC-C7F1-5AAE4FBDD7F0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61AD901-2652-1ADE-809A-AA0AF10AB379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B128ADF-A994-396A-10B3-3EB95D1ED88B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3B4D90-8BBF-2023-01DA-A9B43769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EE56064-6CB8-8443-EF06-EC6121F8FAB9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시장조사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DCBCB6-1C29-3702-ADA1-1E26630632C4}"/>
              </a:ext>
            </a:extLst>
          </p:cNvPr>
          <p:cNvSpPr txBox="1"/>
          <p:nvPr/>
        </p:nvSpPr>
        <p:spPr>
          <a:xfrm>
            <a:off x="2304858" y="1213101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Market Research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2925479" y="2151595"/>
            <a:ext cx="162989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PlantFit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4555378" y="1767099"/>
            <a:ext cx="5684900" cy="114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식물을 관리할 수 있는 전반적인 플랫폼 제공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09585" indent="-423323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ko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사진</a:t>
            </a: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찍어 유사도를 판별</a:t>
            </a:r>
            <a:r>
              <a:rPr lang="en-US" alt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정보 </a:t>
            </a: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 가능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09585" indent="-423323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ko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반려식물 별명 </a:t>
            </a: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선정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2888850" y="3650381"/>
            <a:ext cx="170315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PictureThis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4555378" y="3222574"/>
            <a:ext cx="598972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식물을 관리할 수 있는 전반적인 플랫폼 제공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09585" indent="-423323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ko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사진</a:t>
            </a: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찍어 유사도를 판별</a:t>
            </a:r>
            <a:r>
              <a:rPr lang="en-US" altLang="ko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정보 </a:t>
            </a: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 가능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09585" indent="-423323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ko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전문가의 조언</a:t>
            </a: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받을 수 있음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09585" indent="-423323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무료로 사용할 수 있는 것은 식물 인식과 식물 등록이 끝이고 </a:t>
            </a:r>
            <a:r>
              <a:rPr lang="ko" altLang="en-US" sz="13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갯수의 제한</a:t>
            </a:r>
            <a:r>
              <a:rPr lang="ko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있음</a:t>
            </a:r>
            <a:endParaRPr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2898703" y="5200956"/>
            <a:ext cx="168345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PlantSnap</a:t>
            </a:r>
            <a:endParaRPr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4555379" y="4904720"/>
            <a:ext cx="5989722" cy="114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ko" altLang="en-US" sz="1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사진을 찍어 </a:t>
            </a:r>
            <a:r>
              <a:rPr lang="ko" altLang="en-US" sz="13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 판별</a:t>
            </a:r>
            <a:r>
              <a:rPr lang="en-US" altLang="ko" sz="1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" altLang="en-US" sz="13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정보 </a:t>
            </a:r>
            <a:r>
              <a:rPr lang="ko" altLang="en-US" sz="1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 가능</a:t>
            </a:r>
            <a:endParaRPr sz="13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" altLang="en-US" sz="13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 중심</a:t>
            </a:r>
            <a:endParaRPr sz="1300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09585" indent="-423323">
              <a:lnSpc>
                <a:spcPct val="15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ko" altLang="en-US" sz="1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무료로 식물 인식할 수 있는 </a:t>
            </a:r>
            <a:r>
              <a:rPr lang="ko" altLang="en-US" sz="13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갯수의 제한</a:t>
            </a:r>
            <a:r>
              <a:rPr lang="ko" altLang="en-US" sz="13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있음</a:t>
            </a:r>
            <a:endParaRPr sz="13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99" y="3442336"/>
            <a:ext cx="1008000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099" y="1918427"/>
            <a:ext cx="1008000" cy="10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800" y="5042935"/>
            <a:ext cx="1008000" cy="10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AA9A72A-AC91-BA52-118A-7ADC3E76F557}"/>
              </a:ext>
            </a:extLst>
          </p:cNvPr>
          <p:cNvCxnSpPr>
            <a:cxnSpLocks/>
          </p:cNvCxnSpPr>
          <p:nvPr/>
        </p:nvCxnSpPr>
        <p:spPr>
          <a:xfrm flipV="1">
            <a:off x="1506000" y="3061644"/>
            <a:ext cx="9180000" cy="8736"/>
          </a:xfrm>
          <a:prstGeom prst="line">
            <a:avLst/>
          </a:prstGeom>
          <a:ln>
            <a:solidFill>
              <a:srgbClr val="81A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74ABE64-9E1F-B564-20A4-F86B0BD6FBCB}"/>
              </a:ext>
            </a:extLst>
          </p:cNvPr>
          <p:cNvCxnSpPr>
            <a:cxnSpLocks/>
          </p:cNvCxnSpPr>
          <p:nvPr/>
        </p:nvCxnSpPr>
        <p:spPr>
          <a:xfrm flipV="1">
            <a:off x="1506000" y="4821278"/>
            <a:ext cx="9180000" cy="8736"/>
          </a:xfrm>
          <a:prstGeom prst="line">
            <a:avLst/>
          </a:prstGeom>
          <a:ln>
            <a:solidFill>
              <a:srgbClr val="81A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5FFFF-15B9-2D55-49AD-E0395408078B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3EAEC0C-F87D-3145-BCB9-E86927A3C369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85C30ED-B206-7E1B-D511-6A03FC3CBF7D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214C90E-F9D3-1B11-437B-9A7E4989C6E1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AC4A06-14B1-66BD-126F-87BF07905BA6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75F074-2FA7-8600-A4C3-6D1A2DFD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7E287B8-8A51-DC82-0A88-E018AA3A66AA}"/>
              </a:ext>
            </a:extLst>
          </p:cNvPr>
          <p:cNvSpPr/>
          <p:nvPr/>
        </p:nvSpPr>
        <p:spPr>
          <a:xfrm>
            <a:off x="2241975" y="5218721"/>
            <a:ext cx="7807199" cy="1229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117DD-1C52-F218-35F3-FFC34B65F27A}"/>
              </a:ext>
            </a:extLst>
          </p:cNvPr>
          <p:cNvSpPr txBox="1"/>
          <p:nvPr/>
        </p:nvSpPr>
        <p:spPr>
          <a:xfrm>
            <a:off x="2336018" y="5267783"/>
            <a:ext cx="7614007" cy="10978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누구나 사용할 수 있도록 구성의 복잡함을 줄인 식물 관리 플랫폼</a:t>
            </a:r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비회원이어도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기능을 사용해 볼 수 있게 함으로써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가치를 스스로 평가</a:t>
            </a:r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리뷰를 꼼꼼하게 검토하여 추후 사업화를 위한 유료화도 도입 필요</a:t>
            </a:r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707D0CC9-C166-E9B8-DD5F-486526839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0"/>
          <a:stretch/>
        </p:blipFill>
        <p:spPr>
          <a:xfrm>
            <a:off x="4547114" y="3398558"/>
            <a:ext cx="3385009" cy="1625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E1E6F25-FEFC-76FF-A0CB-AF26EF4E84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7"/>
          <a:stretch/>
        </p:blipFill>
        <p:spPr>
          <a:xfrm>
            <a:off x="1176577" y="2364682"/>
            <a:ext cx="3292554" cy="1351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 descr="텍스트, 신문, 영수증이(가) 표시된 사진&#10;&#10;자동 생성된 설명">
            <a:extLst>
              <a:ext uri="{FF2B5EF4-FFF2-40B4-BE49-F238E27FC236}">
                <a16:creationId xmlns:a16="http://schemas.microsoft.com/office/drawing/2014/main" id="{98906FC7-B92A-03B6-D3F1-422D8DA26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06" y="2367063"/>
            <a:ext cx="2799843" cy="26570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664D4F17-3D7C-6641-0F26-C2968B80B5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3"/>
          <a:stretch/>
        </p:blipFill>
        <p:spPr>
          <a:xfrm>
            <a:off x="4547114" y="2364682"/>
            <a:ext cx="3385009" cy="9799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2" name="그림 3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1D524C4B-8766-6788-17E8-559EDF88F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77" y="3794240"/>
            <a:ext cx="3292554" cy="12299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2CE52DD-68D3-050C-BA98-B9FBCE8B4360}"/>
              </a:ext>
            </a:extLst>
          </p:cNvPr>
          <p:cNvSpPr txBox="1"/>
          <p:nvPr/>
        </p:nvSpPr>
        <p:spPr>
          <a:xfrm>
            <a:off x="840172" y="1767099"/>
            <a:ext cx="4655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 서비스의 문제점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FEE112-E899-24C2-A9B4-0AA8AD6A17DC}"/>
              </a:ext>
            </a:extLst>
          </p:cNvPr>
          <p:cNvCxnSpPr/>
          <p:nvPr/>
        </p:nvCxnSpPr>
        <p:spPr>
          <a:xfrm>
            <a:off x="2606040" y="2854632"/>
            <a:ext cx="739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5C39C07-24B6-F3C8-28D2-E71E86A07AE7}"/>
              </a:ext>
            </a:extLst>
          </p:cNvPr>
          <p:cNvCxnSpPr>
            <a:cxnSpLocks/>
          </p:cNvCxnSpPr>
          <p:nvPr/>
        </p:nvCxnSpPr>
        <p:spPr>
          <a:xfrm>
            <a:off x="1282775" y="3040370"/>
            <a:ext cx="247388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CE11DB-8CE9-D987-4FFC-0BA627DC50B1}"/>
              </a:ext>
            </a:extLst>
          </p:cNvPr>
          <p:cNvCxnSpPr>
            <a:cxnSpLocks/>
          </p:cNvCxnSpPr>
          <p:nvPr/>
        </p:nvCxnSpPr>
        <p:spPr>
          <a:xfrm>
            <a:off x="2654375" y="4792970"/>
            <a:ext cx="152138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1766F4-9C8A-0D25-B44F-D60FE99BC4A4}"/>
              </a:ext>
            </a:extLst>
          </p:cNvPr>
          <p:cNvCxnSpPr>
            <a:cxnSpLocks/>
          </p:cNvCxnSpPr>
          <p:nvPr/>
        </p:nvCxnSpPr>
        <p:spPr>
          <a:xfrm>
            <a:off x="1282775" y="4975850"/>
            <a:ext cx="162016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853FBE7-F8F2-0A7F-02E6-1F3FF3ADE7BA}"/>
              </a:ext>
            </a:extLst>
          </p:cNvPr>
          <p:cNvCxnSpPr>
            <a:cxnSpLocks/>
          </p:cNvCxnSpPr>
          <p:nvPr/>
        </p:nvCxnSpPr>
        <p:spPr>
          <a:xfrm>
            <a:off x="7096835" y="4219564"/>
            <a:ext cx="53078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CFE6B12-C35F-1A49-4F4D-7C9093C83BF9}"/>
              </a:ext>
            </a:extLst>
          </p:cNvPr>
          <p:cNvCxnSpPr>
            <a:cxnSpLocks/>
          </p:cNvCxnSpPr>
          <p:nvPr/>
        </p:nvCxnSpPr>
        <p:spPr>
          <a:xfrm>
            <a:off x="5574136" y="4608184"/>
            <a:ext cx="195442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A10612-1DA2-16FF-37F3-0099571FD852}"/>
              </a:ext>
            </a:extLst>
          </p:cNvPr>
          <p:cNvCxnSpPr>
            <a:cxnSpLocks/>
          </p:cNvCxnSpPr>
          <p:nvPr/>
        </p:nvCxnSpPr>
        <p:spPr>
          <a:xfrm>
            <a:off x="7216140" y="4792970"/>
            <a:ext cx="49791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88E4F22-C31B-8DBD-BFD9-BF0ADBAE907E}"/>
              </a:ext>
            </a:extLst>
          </p:cNvPr>
          <p:cNvCxnSpPr>
            <a:cxnSpLocks/>
          </p:cNvCxnSpPr>
          <p:nvPr/>
        </p:nvCxnSpPr>
        <p:spPr>
          <a:xfrm>
            <a:off x="10386060" y="3609964"/>
            <a:ext cx="31362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39654E-996E-FF3A-4EED-867ED932776F}"/>
              </a:ext>
            </a:extLst>
          </p:cNvPr>
          <p:cNvCxnSpPr>
            <a:cxnSpLocks/>
          </p:cNvCxnSpPr>
          <p:nvPr/>
        </p:nvCxnSpPr>
        <p:spPr>
          <a:xfrm>
            <a:off x="8107680" y="3752838"/>
            <a:ext cx="9220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9CBD5A8-9206-0D4D-5397-1A5B8143F14B}"/>
              </a:ext>
            </a:extLst>
          </p:cNvPr>
          <p:cNvCxnSpPr>
            <a:cxnSpLocks/>
          </p:cNvCxnSpPr>
          <p:nvPr/>
        </p:nvCxnSpPr>
        <p:spPr>
          <a:xfrm>
            <a:off x="8926157" y="4065258"/>
            <a:ext cx="159385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F661122-A3AF-EB5E-F594-131EFC9DEB8A}"/>
              </a:ext>
            </a:extLst>
          </p:cNvPr>
          <p:cNvCxnSpPr>
            <a:cxnSpLocks/>
          </p:cNvCxnSpPr>
          <p:nvPr/>
        </p:nvCxnSpPr>
        <p:spPr>
          <a:xfrm>
            <a:off x="8107680" y="4667238"/>
            <a:ext cx="259200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F568B10-6563-4C09-E511-4421A464EECA}"/>
              </a:ext>
            </a:extLst>
          </p:cNvPr>
          <p:cNvCxnSpPr>
            <a:cxnSpLocks/>
          </p:cNvCxnSpPr>
          <p:nvPr/>
        </p:nvCxnSpPr>
        <p:spPr>
          <a:xfrm>
            <a:off x="10256520" y="4514838"/>
            <a:ext cx="44316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567CC55-0AB4-9F2C-E6CC-7764B5F4B18E}"/>
              </a:ext>
            </a:extLst>
          </p:cNvPr>
          <p:cNvCxnSpPr>
            <a:cxnSpLocks/>
          </p:cNvCxnSpPr>
          <p:nvPr/>
        </p:nvCxnSpPr>
        <p:spPr>
          <a:xfrm>
            <a:off x="8100060" y="4823450"/>
            <a:ext cx="7086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11BE2BC-035A-559A-3BA7-3631EB28BDA2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B24D51D-C21B-C920-CC80-678C930CACF1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C45CB89-AA3D-C77D-141E-A2F15AB28FA0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2E0882F-061D-6D84-2CEA-E9D566C2A846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897F36F-9C3E-098D-05C8-ACCF4757E861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7ECE44C-AD16-7431-C9CA-5733E3D3B787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시장조사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BCCE98-8172-043F-C8AB-57F05D754478}"/>
              </a:ext>
            </a:extLst>
          </p:cNvPr>
          <p:cNvSpPr txBox="1"/>
          <p:nvPr/>
        </p:nvSpPr>
        <p:spPr>
          <a:xfrm>
            <a:off x="2304858" y="1213101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Market Research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B65532-7667-936D-A53F-F705A41E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C5C0BFD-3409-7299-8984-E698A7BB43DA}"/>
              </a:ext>
            </a:extLst>
          </p:cNvPr>
          <p:cNvCxnSpPr>
            <a:cxnSpLocks/>
          </p:cNvCxnSpPr>
          <p:nvPr/>
        </p:nvCxnSpPr>
        <p:spPr>
          <a:xfrm>
            <a:off x="6685355" y="2854632"/>
            <a:ext cx="10287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C6E05F2-2478-0A7D-1A0D-C66C05C19544}"/>
              </a:ext>
            </a:extLst>
          </p:cNvPr>
          <p:cNvSpPr txBox="1"/>
          <p:nvPr/>
        </p:nvSpPr>
        <p:spPr>
          <a:xfrm>
            <a:off x="840172" y="1034990"/>
            <a:ext cx="4125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81AB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E6F90E-4861-397D-1D3B-D4E0238268C3}"/>
              </a:ext>
            </a:extLst>
          </p:cNvPr>
          <p:cNvSpPr txBox="1"/>
          <p:nvPr/>
        </p:nvSpPr>
        <p:spPr>
          <a:xfrm>
            <a:off x="3075912" y="1213101"/>
            <a:ext cx="2075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</a:rPr>
              <a:t>Project Goals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638EFE1-6F8D-8E7C-B770-11E7C329F4F6}"/>
              </a:ext>
            </a:extLst>
          </p:cNvPr>
          <p:cNvSpPr/>
          <p:nvPr/>
        </p:nvSpPr>
        <p:spPr>
          <a:xfrm>
            <a:off x="985153" y="4384899"/>
            <a:ext cx="4932000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EB97017-885F-334D-8516-426223D78A8B}"/>
              </a:ext>
            </a:extLst>
          </p:cNvPr>
          <p:cNvSpPr/>
          <p:nvPr/>
        </p:nvSpPr>
        <p:spPr>
          <a:xfrm>
            <a:off x="989913" y="2472698"/>
            <a:ext cx="4932000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54A23BC-73B1-42E3-40CB-6642D3766DFF}"/>
              </a:ext>
            </a:extLst>
          </p:cNvPr>
          <p:cNvSpPr/>
          <p:nvPr/>
        </p:nvSpPr>
        <p:spPr>
          <a:xfrm>
            <a:off x="6263872" y="4384899"/>
            <a:ext cx="4932000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32C831-9937-8F87-EEA7-357F2D523A95}"/>
              </a:ext>
            </a:extLst>
          </p:cNvPr>
          <p:cNvSpPr txBox="1"/>
          <p:nvPr/>
        </p:nvSpPr>
        <p:spPr>
          <a:xfrm>
            <a:off x="1425254" y="2886354"/>
            <a:ext cx="4098862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 사진을 통해 어떤 식물인지 인식함으로써 식물의 이름과 식물을 키우는 데에 필요한 정보 중심으로 관련 정보 제공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3795CD5-512C-118B-00A7-73564EF8DA66}"/>
              </a:ext>
            </a:extLst>
          </p:cNvPr>
          <p:cNvSpPr/>
          <p:nvPr/>
        </p:nvSpPr>
        <p:spPr>
          <a:xfrm>
            <a:off x="2085259" y="2316033"/>
            <a:ext cx="2450109" cy="3876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90F8690-C76D-CC0D-0E9E-556A35F6D236}"/>
              </a:ext>
            </a:extLst>
          </p:cNvPr>
          <p:cNvSpPr/>
          <p:nvPr/>
        </p:nvSpPr>
        <p:spPr>
          <a:xfrm>
            <a:off x="2051531" y="2207242"/>
            <a:ext cx="576000" cy="576000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58F47F-BE6D-170F-2614-6212630577B0}"/>
              </a:ext>
            </a:extLst>
          </p:cNvPr>
          <p:cNvSpPr txBox="1"/>
          <p:nvPr/>
        </p:nvSpPr>
        <p:spPr>
          <a:xfrm>
            <a:off x="2627531" y="2358692"/>
            <a:ext cx="1726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식물 인식 서비스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F26B969-7EAE-22D2-77A4-3D026E47F252}"/>
              </a:ext>
            </a:extLst>
          </p:cNvPr>
          <p:cNvSpPr/>
          <p:nvPr/>
        </p:nvSpPr>
        <p:spPr>
          <a:xfrm>
            <a:off x="6274846" y="2465146"/>
            <a:ext cx="4932000" cy="12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861F81-676C-017D-A1BB-4735BE48D88C}"/>
              </a:ext>
            </a:extLst>
          </p:cNvPr>
          <p:cNvSpPr txBox="1"/>
          <p:nvPr/>
        </p:nvSpPr>
        <p:spPr>
          <a:xfrm>
            <a:off x="6686858" y="2881781"/>
            <a:ext cx="4107976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식물병이 의심되는 식물 사진을 통해 어떤 식물병에 걸렸는지 인식하고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식물병의 종류와 예방법 정보 제공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A38B03-7312-2CEC-7C16-A0A0B776072C}"/>
              </a:ext>
            </a:extLst>
          </p:cNvPr>
          <p:cNvSpPr/>
          <p:nvPr/>
        </p:nvSpPr>
        <p:spPr>
          <a:xfrm>
            <a:off x="7469609" y="2328733"/>
            <a:ext cx="2412599" cy="3876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ㄹ벼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7333185-AEE7-901C-C144-4C66C4B3C280}"/>
              </a:ext>
            </a:extLst>
          </p:cNvPr>
          <p:cNvSpPr/>
          <p:nvPr/>
        </p:nvSpPr>
        <p:spPr>
          <a:xfrm>
            <a:off x="7435881" y="2219942"/>
            <a:ext cx="576000" cy="576000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0228F8-7215-1168-75B4-3D0CC05C0042}"/>
              </a:ext>
            </a:extLst>
          </p:cNvPr>
          <p:cNvSpPr txBox="1"/>
          <p:nvPr/>
        </p:nvSpPr>
        <p:spPr>
          <a:xfrm>
            <a:off x="8011882" y="2371392"/>
            <a:ext cx="1764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식물병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인식 서비스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19EA50-FEF5-C83B-21A2-370D6846B7E5}"/>
              </a:ext>
            </a:extLst>
          </p:cNvPr>
          <p:cNvSpPr txBox="1"/>
          <p:nvPr/>
        </p:nvSpPr>
        <p:spPr>
          <a:xfrm>
            <a:off x="1414280" y="4756884"/>
            <a:ext cx="4098862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반려식물 등록 서비스를 통해 식물의 종류에 따라 물주는 주기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광도 등 식물별로 맞춤형 관리 서비스를 제공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097C9AC-C174-163D-B9C7-E60CDA1367B4}"/>
              </a:ext>
            </a:extLst>
          </p:cNvPr>
          <p:cNvSpPr/>
          <p:nvPr/>
        </p:nvSpPr>
        <p:spPr>
          <a:xfrm>
            <a:off x="2058054" y="4255145"/>
            <a:ext cx="2450109" cy="3876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46E96BD-F47A-3655-6DA1-3CEB6C3BA2CD}"/>
              </a:ext>
            </a:extLst>
          </p:cNvPr>
          <p:cNvSpPr/>
          <p:nvPr/>
        </p:nvSpPr>
        <p:spPr>
          <a:xfrm>
            <a:off x="2024326" y="4146354"/>
            <a:ext cx="576000" cy="576000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4C40BD-CF6C-F52C-44E4-62D27D230FFA}"/>
              </a:ext>
            </a:extLst>
          </p:cNvPr>
          <p:cNvSpPr txBox="1"/>
          <p:nvPr/>
        </p:nvSpPr>
        <p:spPr>
          <a:xfrm>
            <a:off x="2600326" y="4297804"/>
            <a:ext cx="1726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반려식물 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1FF7D7-4535-BA09-8DCB-5DEC362D7251}"/>
              </a:ext>
            </a:extLst>
          </p:cNvPr>
          <p:cNvSpPr txBox="1"/>
          <p:nvPr/>
        </p:nvSpPr>
        <p:spPr>
          <a:xfrm>
            <a:off x="6647487" y="4772133"/>
            <a:ext cx="4438660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위치 정보 제공 동의를 받아 위치에 따라 식물이 예민하게 반응할 수 있는 자외선 지수나 습도 등 관련 정보를 제공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79C0A2C-4F81-63E3-8997-B349A2A7FAD3}"/>
              </a:ext>
            </a:extLst>
          </p:cNvPr>
          <p:cNvSpPr/>
          <p:nvPr/>
        </p:nvSpPr>
        <p:spPr>
          <a:xfrm>
            <a:off x="7442404" y="4255145"/>
            <a:ext cx="2412599" cy="3876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81A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52C3C35-1E62-16EF-2DF8-36F032E5E95B}"/>
              </a:ext>
            </a:extLst>
          </p:cNvPr>
          <p:cNvSpPr/>
          <p:nvPr/>
        </p:nvSpPr>
        <p:spPr>
          <a:xfrm>
            <a:off x="7408676" y="4146354"/>
            <a:ext cx="576000" cy="576000"/>
          </a:xfrm>
          <a:prstGeom prst="ellipse">
            <a:avLst/>
          </a:prstGeom>
          <a:solidFill>
            <a:srgbClr val="81A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5E48D1-DDCC-95A2-69D4-562120CF5B0A}"/>
              </a:ext>
            </a:extLst>
          </p:cNvPr>
          <p:cNvSpPr txBox="1"/>
          <p:nvPr/>
        </p:nvSpPr>
        <p:spPr>
          <a:xfrm>
            <a:off x="7984677" y="4297804"/>
            <a:ext cx="1764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유용한 정보 제공</a:t>
            </a:r>
          </a:p>
        </p:txBody>
      </p:sp>
      <p:pic>
        <p:nvPicPr>
          <p:cNvPr id="8" name="그래픽 7" descr="카메라 윤곽선">
            <a:extLst>
              <a:ext uri="{FF2B5EF4-FFF2-40B4-BE49-F238E27FC236}">
                <a16:creationId xmlns:a16="http://schemas.microsoft.com/office/drawing/2014/main" id="{7F172A83-4596-AC43-58C8-5D3DD5442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6174" y="2309223"/>
            <a:ext cx="360000" cy="360000"/>
          </a:xfrm>
          <a:prstGeom prst="rect">
            <a:avLst/>
          </a:prstGeom>
        </p:spPr>
      </p:pic>
      <p:pic>
        <p:nvPicPr>
          <p:cNvPr id="10" name="그래픽 9" descr="의료 윤곽선">
            <a:extLst>
              <a:ext uri="{FF2B5EF4-FFF2-40B4-BE49-F238E27FC236}">
                <a16:creationId xmlns:a16="http://schemas.microsoft.com/office/drawing/2014/main" id="{AFB9555C-C423-E4A7-0AA7-146293F1E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5836" y="2323404"/>
            <a:ext cx="360000" cy="360000"/>
          </a:xfrm>
          <a:prstGeom prst="rect">
            <a:avLst/>
          </a:prstGeom>
        </p:spPr>
      </p:pic>
      <p:pic>
        <p:nvPicPr>
          <p:cNvPr id="12" name="그래픽 11" descr="신문 윤곽선">
            <a:extLst>
              <a:ext uri="{FF2B5EF4-FFF2-40B4-BE49-F238E27FC236}">
                <a16:creationId xmlns:a16="http://schemas.microsoft.com/office/drawing/2014/main" id="{F2907013-800C-793E-1680-F1D0EBC8B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6676" y="4268955"/>
            <a:ext cx="360000" cy="360000"/>
          </a:xfrm>
          <a:prstGeom prst="rect">
            <a:avLst/>
          </a:prstGeom>
        </p:spPr>
      </p:pic>
      <p:pic>
        <p:nvPicPr>
          <p:cNvPr id="14" name="그래픽 13" descr="시드는 화분 식물 윤곽선">
            <a:extLst>
              <a:ext uri="{FF2B5EF4-FFF2-40B4-BE49-F238E27FC236}">
                <a16:creationId xmlns:a16="http://schemas.microsoft.com/office/drawing/2014/main" id="{06B508B7-0081-DE10-89B2-60C6F2E7FE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2327" y="4239414"/>
            <a:ext cx="359999" cy="360000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EF446695-806D-F598-CF84-05644B250CC0}"/>
              </a:ext>
            </a:extLst>
          </p:cNvPr>
          <p:cNvGrpSpPr/>
          <p:nvPr/>
        </p:nvGrpSpPr>
        <p:grpSpPr>
          <a:xfrm>
            <a:off x="466472" y="457098"/>
            <a:ext cx="1229103" cy="108000"/>
            <a:chOff x="466472" y="457098"/>
            <a:chExt cx="1229103" cy="108000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B223A01-41D7-D921-9DB6-CEB9E75A8AA6}"/>
                </a:ext>
              </a:extLst>
            </p:cNvPr>
            <p:cNvSpPr/>
            <p:nvPr/>
          </p:nvSpPr>
          <p:spPr>
            <a:xfrm>
              <a:off x="466472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6248BD5-A785-BE48-2A58-A403B86C7C0C}"/>
                </a:ext>
              </a:extLst>
            </p:cNvPr>
            <p:cNvSpPr/>
            <p:nvPr/>
          </p:nvSpPr>
          <p:spPr>
            <a:xfrm>
              <a:off x="840173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AC8E010-84BF-FA5D-71E4-90FA3097414D}"/>
                </a:ext>
              </a:extLst>
            </p:cNvPr>
            <p:cNvSpPr/>
            <p:nvPr/>
          </p:nvSpPr>
          <p:spPr>
            <a:xfrm>
              <a:off x="1213874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B62FB92-32FE-C567-BBF2-92636B6FE872}"/>
                </a:ext>
              </a:extLst>
            </p:cNvPr>
            <p:cNvSpPr/>
            <p:nvPr/>
          </p:nvSpPr>
          <p:spPr>
            <a:xfrm>
              <a:off x="1587575" y="457098"/>
              <a:ext cx="108000" cy="108000"/>
            </a:xfrm>
            <a:prstGeom prst="ellipse">
              <a:avLst/>
            </a:prstGeom>
            <a:solidFill>
              <a:srgbClr val="81A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7D2786-A03B-0B77-FD5A-12B0C418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F753B-20B6-45EB-8EA2-68864A4BD47B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3900</TotalTime>
  <Words>3729</Words>
  <Application>Microsoft Office PowerPoint</Application>
  <PresentationFormat>와이드스크린</PresentationFormat>
  <Paragraphs>616</Paragraphs>
  <Slides>46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8" baseType="lpstr">
      <vt:lpstr>DX시인과나</vt:lpstr>
      <vt:lpstr>나눔고딕 ExtraBold</vt:lpstr>
      <vt:lpstr>나눔스퀘어_ac</vt:lpstr>
      <vt:lpstr>나눔스퀘어_ac Bold</vt:lpstr>
      <vt:lpstr>나눔스퀘어_ac ExtraBold</vt:lpstr>
      <vt:lpstr>돋움체</vt:lpstr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박혜인</dc:creator>
  <cp:lastModifiedBy>박혜인</cp:lastModifiedBy>
  <cp:revision>184</cp:revision>
  <dcterms:created xsi:type="dcterms:W3CDTF">2022-05-09T11:25:46Z</dcterms:created>
  <dcterms:modified xsi:type="dcterms:W3CDTF">2022-05-13T01:52:24Z</dcterms:modified>
</cp:coreProperties>
</file>